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5"/>
  </p:notesMasterIdLst>
  <p:sldIdLst>
    <p:sldId id="256" r:id="rId2"/>
    <p:sldId id="257" r:id="rId3"/>
    <p:sldId id="258" r:id="rId4"/>
    <p:sldId id="259" r:id="rId5"/>
    <p:sldId id="261" r:id="rId6"/>
    <p:sldId id="262" r:id="rId7"/>
    <p:sldId id="263" r:id="rId8"/>
    <p:sldId id="264" r:id="rId9"/>
    <p:sldId id="265" r:id="rId10"/>
    <p:sldId id="267" r:id="rId11"/>
    <p:sldId id="285" r:id="rId12"/>
    <p:sldId id="290" r:id="rId13"/>
    <p:sldId id="293" r:id="rId14"/>
    <p:sldId id="294" r:id="rId15"/>
    <p:sldId id="291" r:id="rId16"/>
    <p:sldId id="295" r:id="rId17"/>
    <p:sldId id="297" r:id="rId18"/>
    <p:sldId id="296" r:id="rId19"/>
    <p:sldId id="292" r:id="rId20"/>
    <p:sldId id="269" r:id="rId21"/>
    <p:sldId id="277" r:id="rId22"/>
    <p:sldId id="268" r:id="rId23"/>
    <p:sldId id="289" r:id="rId24"/>
    <p:sldId id="286" r:id="rId25"/>
    <p:sldId id="287" r:id="rId26"/>
    <p:sldId id="288" r:id="rId27"/>
    <p:sldId id="274" r:id="rId28"/>
    <p:sldId id="275" r:id="rId29"/>
    <p:sldId id="276" r:id="rId30"/>
    <p:sldId id="270" r:id="rId31"/>
    <p:sldId id="282" r:id="rId32"/>
    <p:sldId id="283" r:id="rId33"/>
    <p:sldId id="278" r:id="rId34"/>
  </p:sldIdLst>
  <p:sldSz cx="9144000" cy="5143500" type="screen16x9"/>
  <p:notesSz cx="6858000" cy="9144000"/>
  <p:embeddedFontLst>
    <p:embeddedFont>
      <p:font typeface="Roboto"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41" d="100"/>
          <a:sy n="141" d="100"/>
        </p:scale>
        <p:origin x="74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9063825fb8_7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9063825fb8_7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9063825fb8_7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9063825fb8_7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9063825fb8_8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9063825fb8_8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9063825fb8_7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9063825fb8_7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9063825fb8_8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9063825fb8_8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9063825fb8_8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9063825fb8_8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9063825fb8_8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9063825fb8_8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9063825fb8_6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9063825fb8_6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9063825fb8_8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9063825fb8_8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1822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9063825fb8_8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9063825fb8_8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9063825fb8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9063825fb8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9063825fb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9063825fb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9063825fb8_3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9063825fb8_3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9063825fb8_6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9063825fb8_6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9063825fb8_6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9063825fb8_6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9063825fb8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9063825fb8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9063825fb8_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9063825fb8_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9063825fb8_7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9063825fb8_7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lt1"/>
              </a:buClr>
              <a:buSzPts val="1200"/>
              <a:buChar char="●"/>
              <a:defRPr sz="1200">
                <a:solidFill>
                  <a:schemeClr val="lt1"/>
                </a:solidFill>
              </a:defRPr>
            </a:lvl1pPr>
            <a:lvl2pPr marL="914400" lvl="1" indent="-304800" rtl="0">
              <a:spcBef>
                <a:spcPts val="1600"/>
              </a:spcBef>
              <a:spcAft>
                <a:spcPts val="0"/>
              </a:spcAft>
              <a:buClr>
                <a:schemeClr val="lt1"/>
              </a:buClr>
              <a:buSzPts val="1200"/>
              <a:buChar char="○"/>
              <a:defRPr sz="1200">
                <a:solidFill>
                  <a:schemeClr val="lt1"/>
                </a:solidFill>
              </a:defRPr>
            </a:lvl2pPr>
            <a:lvl3pPr marL="1371600" lvl="2" indent="-304800" rtl="0">
              <a:spcBef>
                <a:spcPts val="1600"/>
              </a:spcBef>
              <a:spcAft>
                <a:spcPts val="0"/>
              </a:spcAft>
              <a:buClr>
                <a:schemeClr val="lt1"/>
              </a:buClr>
              <a:buSzPts val="1200"/>
              <a:buChar char="■"/>
              <a:defRPr sz="1200">
                <a:solidFill>
                  <a:schemeClr val="lt1"/>
                </a:solidFill>
              </a:defRPr>
            </a:lvl3pPr>
            <a:lvl4pPr marL="1828800" lvl="3" indent="-304800" rtl="0">
              <a:spcBef>
                <a:spcPts val="1600"/>
              </a:spcBef>
              <a:spcAft>
                <a:spcPts val="0"/>
              </a:spcAft>
              <a:buClr>
                <a:schemeClr val="lt1"/>
              </a:buClr>
              <a:buSzPts val="1200"/>
              <a:buChar char="●"/>
              <a:defRPr sz="1200">
                <a:solidFill>
                  <a:schemeClr val="lt1"/>
                </a:solidFill>
              </a:defRPr>
            </a:lvl4pPr>
            <a:lvl5pPr marL="2286000" lvl="4" indent="-304800" rtl="0">
              <a:spcBef>
                <a:spcPts val="1600"/>
              </a:spcBef>
              <a:spcAft>
                <a:spcPts val="0"/>
              </a:spcAft>
              <a:buClr>
                <a:schemeClr val="lt1"/>
              </a:buClr>
              <a:buSzPts val="1200"/>
              <a:buChar char="○"/>
              <a:defRPr sz="1200">
                <a:solidFill>
                  <a:schemeClr val="lt1"/>
                </a:solidFill>
              </a:defRPr>
            </a:lvl5pPr>
            <a:lvl6pPr marL="2743200" lvl="5" indent="-304800" rtl="0">
              <a:spcBef>
                <a:spcPts val="1600"/>
              </a:spcBef>
              <a:spcAft>
                <a:spcPts val="0"/>
              </a:spcAft>
              <a:buClr>
                <a:schemeClr val="lt1"/>
              </a:buClr>
              <a:buSzPts val="1200"/>
              <a:buChar char="■"/>
              <a:defRPr sz="1200">
                <a:solidFill>
                  <a:schemeClr val="lt1"/>
                </a:solidFill>
              </a:defRPr>
            </a:lvl6pPr>
            <a:lvl7pPr marL="3200400" lvl="6" indent="-304800" rtl="0">
              <a:spcBef>
                <a:spcPts val="1600"/>
              </a:spcBef>
              <a:spcAft>
                <a:spcPts val="0"/>
              </a:spcAft>
              <a:buClr>
                <a:schemeClr val="lt1"/>
              </a:buClr>
              <a:buSzPts val="1200"/>
              <a:buChar char="●"/>
              <a:defRPr sz="1200">
                <a:solidFill>
                  <a:schemeClr val="lt1"/>
                </a:solidFill>
              </a:defRPr>
            </a:lvl7pPr>
            <a:lvl8pPr marL="3657600" lvl="7" indent="-304800" rtl="0">
              <a:spcBef>
                <a:spcPts val="1600"/>
              </a:spcBef>
              <a:spcAft>
                <a:spcPts val="0"/>
              </a:spcAft>
              <a:buClr>
                <a:schemeClr val="lt1"/>
              </a:buClr>
              <a:buSzPts val="1200"/>
              <a:buChar char="○"/>
              <a:defRPr sz="1200">
                <a:solidFill>
                  <a:schemeClr val="lt1"/>
                </a:solidFill>
              </a:defRPr>
            </a:lvl8pPr>
            <a:lvl9pPr marL="4114800" lvl="8" indent="-304800" rtl="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4200"/>
              <a:buNone/>
              <a:defRPr sz="4200">
                <a:solidFill>
                  <a:schemeClr val="dk2"/>
                </a:solidFill>
              </a:defRPr>
            </a:lvl1pPr>
            <a:lvl2pPr lvl="1" algn="ctr" rtl="0">
              <a:spcBef>
                <a:spcPts val="0"/>
              </a:spcBef>
              <a:spcAft>
                <a:spcPts val="0"/>
              </a:spcAft>
              <a:buClr>
                <a:schemeClr val="dk2"/>
              </a:buClr>
              <a:buSzPts val="4200"/>
              <a:buNone/>
              <a:defRPr sz="4200">
                <a:solidFill>
                  <a:schemeClr val="dk2"/>
                </a:solidFill>
              </a:defRPr>
            </a:lvl2pPr>
            <a:lvl3pPr lvl="2" algn="ctr" rtl="0">
              <a:spcBef>
                <a:spcPts val="0"/>
              </a:spcBef>
              <a:spcAft>
                <a:spcPts val="0"/>
              </a:spcAft>
              <a:buClr>
                <a:schemeClr val="dk2"/>
              </a:buClr>
              <a:buSzPts val="4200"/>
              <a:buNone/>
              <a:defRPr sz="4200">
                <a:solidFill>
                  <a:schemeClr val="dk2"/>
                </a:solidFill>
              </a:defRPr>
            </a:lvl3pPr>
            <a:lvl4pPr lvl="3" algn="ctr" rtl="0">
              <a:spcBef>
                <a:spcPts val="0"/>
              </a:spcBef>
              <a:spcAft>
                <a:spcPts val="0"/>
              </a:spcAft>
              <a:buClr>
                <a:schemeClr val="dk2"/>
              </a:buClr>
              <a:buSzPts val="4200"/>
              <a:buNone/>
              <a:defRPr sz="4200">
                <a:solidFill>
                  <a:schemeClr val="dk2"/>
                </a:solidFill>
              </a:defRPr>
            </a:lvl4pPr>
            <a:lvl5pPr lvl="4" algn="ctr" rtl="0">
              <a:spcBef>
                <a:spcPts val="0"/>
              </a:spcBef>
              <a:spcAft>
                <a:spcPts val="0"/>
              </a:spcAft>
              <a:buClr>
                <a:schemeClr val="dk2"/>
              </a:buClr>
              <a:buSzPts val="4200"/>
              <a:buNone/>
              <a:defRPr sz="4200">
                <a:solidFill>
                  <a:schemeClr val="dk2"/>
                </a:solidFill>
              </a:defRPr>
            </a:lvl5pPr>
            <a:lvl6pPr lvl="5" algn="ctr" rtl="0">
              <a:spcBef>
                <a:spcPts val="0"/>
              </a:spcBef>
              <a:spcAft>
                <a:spcPts val="0"/>
              </a:spcAft>
              <a:buClr>
                <a:schemeClr val="dk2"/>
              </a:buClr>
              <a:buSzPts val="4200"/>
              <a:buNone/>
              <a:defRPr sz="4200">
                <a:solidFill>
                  <a:schemeClr val="dk2"/>
                </a:solidFill>
              </a:defRPr>
            </a:lvl6pPr>
            <a:lvl7pPr lvl="6" algn="ctr" rtl="0">
              <a:spcBef>
                <a:spcPts val="0"/>
              </a:spcBef>
              <a:spcAft>
                <a:spcPts val="0"/>
              </a:spcAft>
              <a:buClr>
                <a:schemeClr val="dk2"/>
              </a:buClr>
              <a:buSzPts val="4200"/>
              <a:buNone/>
              <a:defRPr sz="4200">
                <a:solidFill>
                  <a:schemeClr val="dk2"/>
                </a:solidFill>
              </a:defRPr>
            </a:lvl7pPr>
            <a:lvl8pPr lvl="7" algn="ctr" rtl="0">
              <a:spcBef>
                <a:spcPts val="0"/>
              </a:spcBef>
              <a:spcAft>
                <a:spcPts val="0"/>
              </a:spcAft>
              <a:buClr>
                <a:schemeClr val="dk2"/>
              </a:buClr>
              <a:buSzPts val="4200"/>
              <a:buNone/>
              <a:defRPr sz="4200">
                <a:solidFill>
                  <a:schemeClr val="dk2"/>
                </a:solidFill>
              </a:defRPr>
            </a:lvl8pPr>
            <a:lvl9pPr lvl="8" algn="ctr" rtl="0">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12000"/>
              <a:buNone/>
              <a:defRPr sz="12000">
                <a:solidFill>
                  <a:schemeClr val="dk2"/>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rgbClr val="2C523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rtl="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lt2"/>
                </a:solidFill>
                <a:latin typeface="Roboto"/>
                <a:ea typeface="Roboto"/>
                <a:cs typeface="Roboto"/>
                <a:sym typeface="Roboto"/>
              </a:defRPr>
            </a:lvl1pPr>
            <a:lvl2pPr lvl="1" algn="r" rtl="0">
              <a:buNone/>
              <a:defRPr sz="1000">
                <a:solidFill>
                  <a:schemeClr val="lt2"/>
                </a:solidFill>
                <a:latin typeface="Roboto"/>
                <a:ea typeface="Roboto"/>
                <a:cs typeface="Roboto"/>
                <a:sym typeface="Roboto"/>
              </a:defRPr>
            </a:lvl2pPr>
            <a:lvl3pPr lvl="2" algn="r" rtl="0">
              <a:buNone/>
              <a:defRPr sz="1000">
                <a:solidFill>
                  <a:schemeClr val="lt2"/>
                </a:solidFill>
                <a:latin typeface="Roboto"/>
                <a:ea typeface="Roboto"/>
                <a:cs typeface="Roboto"/>
                <a:sym typeface="Roboto"/>
              </a:defRPr>
            </a:lvl3pPr>
            <a:lvl4pPr lvl="3" algn="r" rtl="0">
              <a:buNone/>
              <a:defRPr sz="1000">
                <a:solidFill>
                  <a:schemeClr val="lt2"/>
                </a:solidFill>
                <a:latin typeface="Roboto"/>
                <a:ea typeface="Roboto"/>
                <a:cs typeface="Roboto"/>
                <a:sym typeface="Roboto"/>
              </a:defRPr>
            </a:lvl4pPr>
            <a:lvl5pPr lvl="4" algn="r" rtl="0">
              <a:buNone/>
              <a:defRPr sz="1000">
                <a:solidFill>
                  <a:schemeClr val="lt2"/>
                </a:solidFill>
                <a:latin typeface="Roboto"/>
                <a:ea typeface="Roboto"/>
                <a:cs typeface="Roboto"/>
                <a:sym typeface="Roboto"/>
              </a:defRPr>
            </a:lvl5pPr>
            <a:lvl6pPr lvl="5" algn="r" rtl="0">
              <a:buNone/>
              <a:defRPr sz="1000">
                <a:solidFill>
                  <a:schemeClr val="lt2"/>
                </a:solidFill>
                <a:latin typeface="Roboto"/>
                <a:ea typeface="Roboto"/>
                <a:cs typeface="Roboto"/>
                <a:sym typeface="Roboto"/>
              </a:defRPr>
            </a:lvl6pPr>
            <a:lvl7pPr lvl="6" algn="r" rtl="0">
              <a:buNone/>
              <a:defRPr sz="1000">
                <a:solidFill>
                  <a:schemeClr val="lt2"/>
                </a:solidFill>
                <a:latin typeface="Roboto"/>
                <a:ea typeface="Roboto"/>
                <a:cs typeface="Roboto"/>
                <a:sym typeface="Roboto"/>
              </a:defRPr>
            </a:lvl7pPr>
            <a:lvl8pPr lvl="7" algn="r" rtl="0">
              <a:buNone/>
              <a:defRPr sz="1000">
                <a:solidFill>
                  <a:schemeClr val="lt2"/>
                </a:solidFill>
                <a:latin typeface="Roboto"/>
                <a:ea typeface="Roboto"/>
                <a:cs typeface="Roboto"/>
                <a:sym typeface="Roboto"/>
              </a:defRPr>
            </a:lvl8pPr>
            <a:lvl9pPr lvl="8" algn="r" rtl="0">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Lst>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azpreps365.com/schools/flagstaff"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346650" y="1368493"/>
            <a:ext cx="8222100" cy="161666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2022 </a:t>
            </a:r>
            <a:r>
              <a:rPr lang="en-US" dirty="0"/>
              <a:t>Fall</a:t>
            </a:r>
            <a:r>
              <a:rPr lang="en" dirty="0"/>
              <a:t> Sports Meeting	</a:t>
            </a:r>
            <a:endParaRPr dirty="0"/>
          </a:p>
        </p:txBody>
      </p:sp>
      <p:sp>
        <p:nvSpPr>
          <p:cNvPr id="68" name="Google Shape;68;p13"/>
          <p:cNvSpPr txBox="1">
            <a:spLocks noGrp="1"/>
          </p:cNvSpPr>
          <p:nvPr>
            <p:ph type="subTitle" idx="1"/>
          </p:nvPr>
        </p:nvSpPr>
        <p:spPr>
          <a:xfrm>
            <a:off x="460950" y="3063077"/>
            <a:ext cx="82221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 </a:t>
            </a:r>
            <a:r>
              <a:rPr lang="en-US" dirty="0"/>
              <a:t>Flagstaff High School’s 100</a:t>
            </a:r>
            <a:r>
              <a:rPr lang="en-US" baseline="30000" dirty="0"/>
              <a:t>th</a:t>
            </a:r>
            <a:r>
              <a:rPr lang="en-US" dirty="0"/>
              <a:t> Year</a:t>
            </a:r>
            <a:endParaRPr dirty="0"/>
          </a:p>
        </p:txBody>
      </p:sp>
      <p:pic>
        <p:nvPicPr>
          <p:cNvPr id="69" name="Google Shape;69;p13"/>
          <p:cNvPicPr preferRelativeResize="0"/>
          <p:nvPr/>
        </p:nvPicPr>
        <p:blipFill>
          <a:blip r:embed="rId3">
            <a:alphaModFix/>
          </a:blip>
          <a:stretch>
            <a:fillRect/>
          </a:stretch>
        </p:blipFill>
        <p:spPr>
          <a:xfrm>
            <a:off x="7326400" y="247305"/>
            <a:ext cx="1616669" cy="161666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a:spLocks noGrp="1"/>
          </p:cNvSpPr>
          <p:nvPr>
            <p:ph type="title"/>
          </p:nvPr>
        </p:nvSpPr>
        <p:spPr>
          <a:xfrm>
            <a:off x="460950" y="502325"/>
            <a:ext cx="8222100" cy="4025700"/>
          </a:xfrm>
          <a:prstGeom prst="rect">
            <a:avLst/>
          </a:prstGeom>
        </p:spPr>
        <p:txBody>
          <a:bodyPr spcFirstLastPara="1" wrap="square" lIns="91425" tIns="91425" rIns="91425" bIns="91425" anchor="ctr" anchorCtr="0">
            <a:noAutofit/>
          </a:bodyPr>
          <a:lstStyle/>
          <a:p>
            <a:pPr marL="0" lvl="0" indent="0" algn="l" rtl="0">
              <a:lnSpc>
                <a:spcPct val="90000"/>
              </a:lnSpc>
              <a:spcBef>
                <a:spcPts val="1200"/>
              </a:spcBef>
              <a:spcAft>
                <a:spcPts val="0"/>
              </a:spcAft>
              <a:buNone/>
            </a:pPr>
            <a:r>
              <a:rPr lang="en" sz="2800" b="1" dirty="0">
                <a:latin typeface="Arial"/>
                <a:ea typeface="Arial"/>
                <a:cs typeface="Arial"/>
                <a:sym typeface="Arial"/>
              </a:rPr>
              <a:t>REGISTRATION PROCESS:</a:t>
            </a:r>
            <a:endParaRPr sz="2800" b="1" dirty="0">
              <a:latin typeface="Arial"/>
              <a:ea typeface="Arial"/>
              <a:cs typeface="Arial"/>
              <a:sym typeface="Arial"/>
            </a:endParaRPr>
          </a:p>
          <a:p>
            <a:pPr lvl="0" algn="l" rtl="0">
              <a:spcBef>
                <a:spcPts val="0"/>
              </a:spcBef>
              <a:spcAft>
                <a:spcPts val="0"/>
              </a:spcAft>
            </a:pPr>
            <a:r>
              <a:rPr lang="en-US" sz="3000" dirty="0">
                <a:solidFill>
                  <a:srgbClr val="FF9900"/>
                </a:solidFill>
              </a:rPr>
              <a:t>	Parents fill out/sign on FinalForms</a:t>
            </a:r>
            <a:br>
              <a:rPr lang="en-US" sz="3000" dirty="0">
                <a:solidFill>
                  <a:srgbClr val="FF9900"/>
                </a:solidFill>
              </a:rPr>
            </a:br>
            <a:r>
              <a:rPr lang="en-US" sz="3000" dirty="0">
                <a:solidFill>
                  <a:srgbClr val="FF9900"/>
                </a:solidFill>
              </a:rPr>
              <a:t>	Students sign on FinalForms</a:t>
            </a:r>
            <a:br>
              <a:rPr lang="en-US" sz="3000" dirty="0">
                <a:solidFill>
                  <a:srgbClr val="FF9900"/>
                </a:solidFill>
              </a:rPr>
            </a:br>
            <a:r>
              <a:rPr lang="en-US" sz="3000" dirty="0">
                <a:solidFill>
                  <a:srgbClr val="FF9900"/>
                </a:solidFill>
              </a:rPr>
              <a:t>	Physical</a:t>
            </a:r>
            <a:br>
              <a:rPr lang="en-US" sz="3000" dirty="0">
                <a:solidFill>
                  <a:srgbClr val="FF9900"/>
                </a:solidFill>
              </a:rPr>
            </a:br>
            <a:r>
              <a:rPr lang="en-US" sz="3000" dirty="0">
                <a:solidFill>
                  <a:srgbClr val="FF9900"/>
                </a:solidFill>
              </a:rPr>
              <a:t>	AIA Courses</a:t>
            </a:r>
            <a:br>
              <a:rPr lang="en-US" sz="3000" dirty="0">
                <a:solidFill>
                  <a:srgbClr val="FF9900"/>
                </a:solidFill>
              </a:rPr>
            </a:br>
            <a:r>
              <a:rPr lang="en-US" sz="3000" dirty="0">
                <a:solidFill>
                  <a:srgbClr val="FF9900"/>
                </a:solidFill>
              </a:rPr>
              <a:t>	Make sure you use a password you can 	remember so you can go back in to review 	or update.</a:t>
            </a:r>
            <a:endParaRPr sz="3000" dirty="0">
              <a:solidFill>
                <a:srgbClr val="FF9900"/>
              </a:solidFill>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A2195-09FE-4833-8E77-1ACF96E90811}"/>
              </a:ext>
            </a:extLst>
          </p:cNvPr>
          <p:cNvSpPr>
            <a:spLocks noGrp="1"/>
          </p:cNvSpPr>
          <p:nvPr>
            <p:ph type="title"/>
          </p:nvPr>
        </p:nvSpPr>
        <p:spPr/>
        <p:txBody>
          <a:bodyPr/>
          <a:lstStyle/>
          <a:p>
            <a:r>
              <a:rPr lang="en-US" dirty="0"/>
              <a:t>FinalForms ~ https://flagstaff-az.finalforms.com/</a:t>
            </a:r>
          </a:p>
        </p:txBody>
      </p:sp>
      <p:pic>
        <p:nvPicPr>
          <p:cNvPr id="3" name="Picture 2">
            <a:extLst>
              <a:ext uri="{FF2B5EF4-FFF2-40B4-BE49-F238E27FC236}">
                <a16:creationId xmlns:a16="http://schemas.microsoft.com/office/drawing/2014/main" id="{F8C8A021-D80D-40E5-A205-8D3BC2322AC6}"/>
              </a:ext>
            </a:extLst>
          </p:cNvPr>
          <p:cNvPicPr>
            <a:picLocks noChangeAspect="1"/>
          </p:cNvPicPr>
          <p:nvPr/>
        </p:nvPicPr>
        <p:blipFill>
          <a:blip r:embed="rId2"/>
          <a:stretch>
            <a:fillRect/>
          </a:stretch>
        </p:blipFill>
        <p:spPr>
          <a:xfrm>
            <a:off x="0" y="866034"/>
            <a:ext cx="9144000" cy="3645347"/>
          </a:xfrm>
          <a:prstGeom prst="rect">
            <a:avLst/>
          </a:prstGeom>
        </p:spPr>
      </p:pic>
    </p:spTree>
    <p:extLst>
      <p:ext uri="{BB962C8B-B14F-4D97-AF65-F5344CB8AC3E}">
        <p14:creationId xmlns:p14="http://schemas.microsoft.com/office/powerpoint/2010/main" val="409609180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4E6AF-4E82-4FEC-878B-D35248CD577E}"/>
              </a:ext>
            </a:extLst>
          </p:cNvPr>
          <p:cNvSpPr>
            <a:spLocks noGrp="1"/>
          </p:cNvSpPr>
          <p:nvPr>
            <p:ph type="title"/>
          </p:nvPr>
        </p:nvSpPr>
        <p:spPr/>
        <p:txBody>
          <a:bodyPr/>
          <a:lstStyle/>
          <a:p>
            <a:r>
              <a:rPr lang="en-US" sz="2400" dirty="0"/>
              <a:t>Registration ~ FinalForms</a:t>
            </a:r>
          </a:p>
        </p:txBody>
      </p:sp>
      <p:pic>
        <p:nvPicPr>
          <p:cNvPr id="3" name="Picture 2">
            <a:extLst>
              <a:ext uri="{FF2B5EF4-FFF2-40B4-BE49-F238E27FC236}">
                <a16:creationId xmlns:a16="http://schemas.microsoft.com/office/drawing/2014/main" id="{71E9891A-DB16-4E60-B87E-C9357BD7E629}"/>
              </a:ext>
            </a:extLst>
          </p:cNvPr>
          <p:cNvPicPr/>
          <p:nvPr/>
        </p:nvPicPr>
        <p:blipFill>
          <a:blip r:embed="rId2"/>
          <a:stretch>
            <a:fillRect/>
          </a:stretch>
        </p:blipFill>
        <p:spPr>
          <a:xfrm>
            <a:off x="457200" y="1254760"/>
            <a:ext cx="8229600" cy="2633980"/>
          </a:xfrm>
          <a:prstGeom prst="rect">
            <a:avLst/>
          </a:prstGeom>
        </p:spPr>
      </p:pic>
    </p:spTree>
    <p:extLst>
      <p:ext uri="{BB962C8B-B14F-4D97-AF65-F5344CB8AC3E}">
        <p14:creationId xmlns:p14="http://schemas.microsoft.com/office/powerpoint/2010/main" val="1516552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9553D-1AB0-4F60-B203-D5EAB8713C3B}"/>
              </a:ext>
            </a:extLst>
          </p:cNvPr>
          <p:cNvSpPr>
            <a:spLocks noGrp="1"/>
          </p:cNvSpPr>
          <p:nvPr>
            <p:ph type="title"/>
          </p:nvPr>
        </p:nvSpPr>
        <p:spPr/>
        <p:txBody>
          <a:bodyPr/>
          <a:lstStyle/>
          <a:p>
            <a:r>
              <a:rPr lang="en-US" sz="2400" dirty="0"/>
              <a:t>Registration ~ FinalForms</a:t>
            </a:r>
          </a:p>
        </p:txBody>
      </p:sp>
      <p:pic>
        <p:nvPicPr>
          <p:cNvPr id="3" name="Picture 2">
            <a:extLst>
              <a:ext uri="{FF2B5EF4-FFF2-40B4-BE49-F238E27FC236}">
                <a16:creationId xmlns:a16="http://schemas.microsoft.com/office/drawing/2014/main" id="{07091B6B-F41E-4631-9383-E12D7579AAC1}"/>
              </a:ext>
            </a:extLst>
          </p:cNvPr>
          <p:cNvPicPr/>
          <p:nvPr/>
        </p:nvPicPr>
        <p:blipFill>
          <a:blip r:embed="rId2"/>
          <a:stretch>
            <a:fillRect/>
          </a:stretch>
        </p:blipFill>
        <p:spPr>
          <a:xfrm>
            <a:off x="457200" y="1040765"/>
            <a:ext cx="8229600" cy="3061970"/>
          </a:xfrm>
          <a:prstGeom prst="rect">
            <a:avLst/>
          </a:prstGeom>
        </p:spPr>
      </p:pic>
    </p:spTree>
    <p:extLst>
      <p:ext uri="{BB962C8B-B14F-4D97-AF65-F5344CB8AC3E}">
        <p14:creationId xmlns:p14="http://schemas.microsoft.com/office/powerpoint/2010/main" val="1233389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7291B-0BF0-46AB-B453-690FB2A3B2BC}"/>
              </a:ext>
            </a:extLst>
          </p:cNvPr>
          <p:cNvSpPr>
            <a:spLocks noGrp="1"/>
          </p:cNvSpPr>
          <p:nvPr>
            <p:ph type="title"/>
          </p:nvPr>
        </p:nvSpPr>
        <p:spPr/>
        <p:txBody>
          <a:bodyPr/>
          <a:lstStyle/>
          <a:p>
            <a:r>
              <a:rPr lang="en-US" sz="2400" dirty="0"/>
              <a:t>Registration ~ FinalForms</a:t>
            </a:r>
          </a:p>
        </p:txBody>
      </p:sp>
      <p:pic>
        <p:nvPicPr>
          <p:cNvPr id="3" name="Picture 2">
            <a:extLst>
              <a:ext uri="{FF2B5EF4-FFF2-40B4-BE49-F238E27FC236}">
                <a16:creationId xmlns:a16="http://schemas.microsoft.com/office/drawing/2014/main" id="{CDC4CCFA-CA3E-4A10-88F3-57FD1F87604E}"/>
              </a:ext>
            </a:extLst>
          </p:cNvPr>
          <p:cNvPicPr/>
          <p:nvPr/>
        </p:nvPicPr>
        <p:blipFill>
          <a:blip r:embed="rId2"/>
          <a:stretch>
            <a:fillRect/>
          </a:stretch>
        </p:blipFill>
        <p:spPr>
          <a:xfrm>
            <a:off x="457200" y="1288732"/>
            <a:ext cx="8229600" cy="2566035"/>
          </a:xfrm>
          <a:prstGeom prst="rect">
            <a:avLst/>
          </a:prstGeom>
        </p:spPr>
      </p:pic>
    </p:spTree>
    <p:extLst>
      <p:ext uri="{BB962C8B-B14F-4D97-AF65-F5344CB8AC3E}">
        <p14:creationId xmlns:p14="http://schemas.microsoft.com/office/powerpoint/2010/main" val="2833085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6BECE-7D90-4BA2-BF93-248A72BCCC39}"/>
              </a:ext>
            </a:extLst>
          </p:cNvPr>
          <p:cNvSpPr>
            <a:spLocks noGrp="1"/>
          </p:cNvSpPr>
          <p:nvPr>
            <p:ph type="title"/>
          </p:nvPr>
        </p:nvSpPr>
        <p:spPr/>
        <p:txBody>
          <a:bodyPr/>
          <a:lstStyle/>
          <a:p>
            <a:r>
              <a:rPr lang="en-US" sz="2400" dirty="0"/>
              <a:t>Registration ~ FinalForms</a:t>
            </a:r>
          </a:p>
        </p:txBody>
      </p:sp>
      <p:pic>
        <p:nvPicPr>
          <p:cNvPr id="3" name="Picture 2">
            <a:extLst>
              <a:ext uri="{FF2B5EF4-FFF2-40B4-BE49-F238E27FC236}">
                <a16:creationId xmlns:a16="http://schemas.microsoft.com/office/drawing/2014/main" id="{BC46D04C-DA86-4AF3-A529-E03DE6ABDAFF}"/>
              </a:ext>
            </a:extLst>
          </p:cNvPr>
          <p:cNvPicPr/>
          <p:nvPr/>
        </p:nvPicPr>
        <p:blipFill>
          <a:blip r:embed="rId2"/>
          <a:stretch>
            <a:fillRect/>
          </a:stretch>
        </p:blipFill>
        <p:spPr>
          <a:xfrm>
            <a:off x="1600200" y="1532255"/>
            <a:ext cx="5943600" cy="2078990"/>
          </a:xfrm>
          <a:prstGeom prst="rect">
            <a:avLst/>
          </a:prstGeom>
        </p:spPr>
      </p:pic>
    </p:spTree>
    <p:extLst>
      <p:ext uri="{BB962C8B-B14F-4D97-AF65-F5344CB8AC3E}">
        <p14:creationId xmlns:p14="http://schemas.microsoft.com/office/powerpoint/2010/main" val="143190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BDC42-C294-40DF-901E-70179AF65547}"/>
              </a:ext>
            </a:extLst>
          </p:cNvPr>
          <p:cNvSpPr>
            <a:spLocks noGrp="1"/>
          </p:cNvSpPr>
          <p:nvPr>
            <p:ph type="title"/>
          </p:nvPr>
        </p:nvSpPr>
        <p:spPr/>
        <p:txBody>
          <a:bodyPr/>
          <a:lstStyle/>
          <a:p>
            <a:r>
              <a:rPr lang="en-US" sz="2400" dirty="0"/>
              <a:t>Registration ~ FinalForms</a:t>
            </a:r>
          </a:p>
        </p:txBody>
      </p:sp>
      <p:pic>
        <p:nvPicPr>
          <p:cNvPr id="3" name="Picture 2">
            <a:extLst>
              <a:ext uri="{FF2B5EF4-FFF2-40B4-BE49-F238E27FC236}">
                <a16:creationId xmlns:a16="http://schemas.microsoft.com/office/drawing/2014/main" id="{2A82E082-74FD-494B-83E1-A07F9BCAFC7F}"/>
              </a:ext>
            </a:extLst>
          </p:cNvPr>
          <p:cNvPicPr/>
          <p:nvPr/>
        </p:nvPicPr>
        <p:blipFill>
          <a:blip r:embed="rId2"/>
          <a:stretch>
            <a:fillRect/>
          </a:stretch>
        </p:blipFill>
        <p:spPr>
          <a:xfrm>
            <a:off x="1600200" y="733107"/>
            <a:ext cx="5943600" cy="3677285"/>
          </a:xfrm>
          <a:prstGeom prst="rect">
            <a:avLst/>
          </a:prstGeom>
        </p:spPr>
      </p:pic>
    </p:spTree>
    <p:extLst>
      <p:ext uri="{BB962C8B-B14F-4D97-AF65-F5344CB8AC3E}">
        <p14:creationId xmlns:p14="http://schemas.microsoft.com/office/powerpoint/2010/main" val="1259872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6196B-A364-497F-BB71-8C511E7A5F4F}"/>
              </a:ext>
            </a:extLst>
          </p:cNvPr>
          <p:cNvSpPr>
            <a:spLocks noGrp="1"/>
          </p:cNvSpPr>
          <p:nvPr>
            <p:ph type="title"/>
          </p:nvPr>
        </p:nvSpPr>
        <p:spPr/>
        <p:txBody>
          <a:bodyPr/>
          <a:lstStyle/>
          <a:p>
            <a:r>
              <a:rPr lang="en-US" sz="2400" dirty="0"/>
              <a:t>Registration ~ FinalForms</a:t>
            </a:r>
          </a:p>
        </p:txBody>
      </p:sp>
      <p:pic>
        <p:nvPicPr>
          <p:cNvPr id="3" name="Picture 2">
            <a:extLst>
              <a:ext uri="{FF2B5EF4-FFF2-40B4-BE49-F238E27FC236}">
                <a16:creationId xmlns:a16="http://schemas.microsoft.com/office/drawing/2014/main" id="{3803340C-1577-4BF9-AF52-FD9302FEF80B}"/>
              </a:ext>
            </a:extLst>
          </p:cNvPr>
          <p:cNvPicPr/>
          <p:nvPr/>
        </p:nvPicPr>
        <p:blipFill>
          <a:blip r:embed="rId2"/>
          <a:stretch>
            <a:fillRect/>
          </a:stretch>
        </p:blipFill>
        <p:spPr>
          <a:xfrm>
            <a:off x="1637982" y="553789"/>
            <a:ext cx="5868035" cy="4858385"/>
          </a:xfrm>
          <a:prstGeom prst="rect">
            <a:avLst/>
          </a:prstGeom>
        </p:spPr>
      </p:pic>
    </p:spTree>
    <p:extLst>
      <p:ext uri="{BB962C8B-B14F-4D97-AF65-F5344CB8AC3E}">
        <p14:creationId xmlns:p14="http://schemas.microsoft.com/office/powerpoint/2010/main" val="1310416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FA0DF-21E7-422B-AE26-8705ED1E132D}"/>
              </a:ext>
            </a:extLst>
          </p:cNvPr>
          <p:cNvSpPr>
            <a:spLocks noGrp="1"/>
          </p:cNvSpPr>
          <p:nvPr>
            <p:ph type="title"/>
          </p:nvPr>
        </p:nvSpPr>
        <p:spPr/>
        <p:txBody>
          <a:bodyPr/>
          <a:lstStyle/>
          <a:p>
            <a:r>
              <a:rPr lang="en-US" sz="2400" dirty="0"/>
              <a:t>Registration ~ FinalForms</a:t>
            </a:r>
          </a:p>
        </p:txBody>
      </p:sp>
      <p:pic>
        <p:nvPicPr>
          <p:cNvPr id="3" name="Picture 2">
            <a:extLst>
              <a:ext uri="{FF2B5EF4-FFF2-40B4-BE49-F238E27FC236}">
                <a16:creationId xmlns:a16="http://schemas.microsoft.com/office/drawing/2014/main" id="{B67B0A09-3327-4DD6-AE63-8387E74EE937}"/>
              </a:ext>
            </a:extLst>
          </p:cNvPr>
          <p:cNvPicPr/>
          <p:nvPr/>
        </p:nvPicPr>
        <p:blipFill>
          <a:blip r:embed="rId2"/>
          <a:stretch>
            <a:fillRect/>
          </a:stretch>
        </p:blipFill>
        <p:spPr>
          <a:xfrm>
            <a:off x="1600200" y="700405"/>
            <a:ext cx="5943600" cy="3742690"/>
          </a:xfrm>
          <a:prstGeom prst="rect">
            <a:avLst/>
          </a:prstGeom>
        </p:spPr>
      </p:pic>
    </p:spTree>
    <p:extLst>
      <p:ext uri="{BB962C8B-B14F-4D97-AF65-F5344CB8AC3E}">
        <p14:creationId xmlns:p14="http://schemas.microsoft.com/office/powerpoint/2010/main" val="26494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5A1FC-32C5-4646-9083-5F82C71EA613}"/>
              </a:ext>
            </a:extLst>
          </p:cNvPr>
          <p:cNvSpPr>
            <a:spLocks noGrp="1"/>
          </p:cNvSpPr>
          <p:nvPr>
            <p:ph type="title"/>
          </p:nvPr>
        </p:nvSpPr>
        <p:spPr/>
        <p:txBody>
          <a:bodyPr/>
          <a:lstStyle/>
          <a:p>
            <a:r>
              <a:rPr lang="en-US" sz="2400" dirty="0"/>
              <a:t>Registration ~ FinalForms</a:t>
            </a:r>
          </a:p>
        </p:txBody>
      </p:sp>
      <p:pic>
        <p:nvPicPr>
          <p:cNvPr id="3" name="Picture 2">
            <a:extLst>
              <a:ext uri="{FF2B5EF4-FFF2-40B4-BE49-F238E27FC236}">
                <a16:creationId xmlns:a16="http://schemas.microsoft.com/office/drawing/2014/main" id="{16AC1D09-EF69-4F0A-8BE9-084B7D3F998E}"/>
              </a:ext>
            </a:extLst>
          </p:cNvPr>
          <p:cNvPicPr/>
          <p:nvPr/>
        </p:nvPicPr>
        <p:blipFill>
          <a:blip r:embed="rId2"/>
          <a:stretch>
            <a:fillRect/>
          </a:stretch>
        </p:blipFill>
        <p:spPr>
          <a:xfrm>
            <a:off x="1600200" y="827405"/>
            <a:ext cx="5943600" cy="4316095"/>
          </a:xfrm>
          <a:prstGeom prst="rect">
            <a:avLst/>
          </a:prstGeom>
        </p:spPr>
      </p:pic>
    </p:spTree>
    <p:extLst>
      <p:ext uri="{BB962C8B-B14F-4D97-AF65-F5344CB8AC3E}">
        <p14:creationId xmlns:p14="http://schemas.microsoft.com/office/powerpoint/2010/main" val="2918503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5" name="Google Shape;75;p1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lnSpc>
                <a:spcPct val="90000"/>
              </a:lnSpc>
              <a:spcBef>
                <a:spcPts val="400"/>
              </a:spcBef>
              <a:spcAft>
                <a:spcPts val="0"/>
              </a:spcAft>
              <a:buNone/>
            </a:pPr>
            <a:r>
              <a:rPr lang="en" sz="1400" dirty="0">
                <a:latin typeface="Arial"/>
                <a:ea typeface="Arial"/>
                <a:cs typeface="Arial"/>
                <a:sym typeface="Arial"/>
              </a:rPr>
              <a:t>Introductions:</a:t>
            </a:r>
            <a:endParaRPr sz="1400" dirty="0">
              <a:latin typeface="Arial"/>
              <a:ea typeface="Arial"/>
              <a:cs typeface="Arial"/>
              <a:sym typeface="Arial"/>
            </a:endParaRPr>
          </a:p>
          <a:p>
            <a:pPr marL="0" lvl="0" indent="0" algn="l" rtl="0">
              <a:lnSpc>
                <a:spcPct val="90000"/>
              </a:lnSpc>
              <a:spcBef>
                <a:spcPts val="400"/>
              </a:spcBef>
              <a:spcAft>
                <a:spcPts val="0"/>
              </a:spcAft>
              <a:buNone/>
            </a:pPr>
            <a:r>
              <a:rPr lang="en" sz="1400" dirty="0">
                <a:latin typeface="Arial"/>
                <a:ea typeface="Arial"/>
                <a:cs typeface="Arial"/>
                <a:sym typeface="Arial"/>
              </a:rPr>
              <a:t>	</a:t>
            </a:r>
            <a:r>
              <a:rPr lang="en-US" sz="1400" dirty="0">
                <a:latin typeface="Arial"/>
                <a:ea typeface="Arial"/>
                <a:cs typeface="Arial"/>
                <a:sym typeface="Arial"/>
              </a:rPr>
              <a:t>Libby Miller</a:t>
            </a:r>
            <a:r>
              <a:rPr lang="en" sz="1400" dirty="0">
                <a:latin typeface="Arial"/>
                <a:ea typeface="Arial"/>
                <a:cs typeface="Arial"/>
                <a:sym typeface="Arial"/>
              </a:rPr>
              <a:t>, Principal</a:t>
            </a:r>
            <a:endParaRPr sz="1400" dirty="0">
              <a:latin typeface="Arial"/>
              <a:ea typeface="Arial"/>
              <a:cs typeface="Arial"/>
              <a:sym typeface="Arial"/>
            </a:endParaRPr>
          </a:p>
          <a:p>
            <a:pPr marL="0" lvl="0" indent="0" algn="l" rtl="0">
              <a:lnSpc>
                <a:spcPct val="90000"/>
              </a:lnSpc>
              <a:spcBef>
                <a:spcPts val="400"/>
              </a:spcBef>
              <a:spcAft>
                <a:spcPts val="0"/>
              </a:spcAft>
              <a:buNone/>
            </a:pPr>
            <a:r>
              <a:rPr lang="en" sz="1400" dirty="0">
                <a:latin typeface="Arial"/>
                <a:ea typeface="Arial"/>
                <a:cs typeface="Arial"/>
                <a:sym typeface="Arial"/>
              </a:rPr>
              <a:t>	Trish Eberlein, Asst. Principal</a:t>
            </a:r>
          </a:p>
          <a:p>
            <a:pPr marL="0" lvl="0" indent="0" algn="l" rtl="0">
              <a:lnSpc>
                <a:spcPct val="90000"/>
              </a:lnSpc>
              <a:spcBef>
                <a:spcPts val="400"/>
              </a:spcBef>
              <a:spcAft>
                <a:spcPts val="0"/>
              </a:spcAft>
              <a:buNone/>
            </a:pPr>
            <a:r>
              <a:rPr lang="en" sz="1400" dirty="0">
                <a:latin typeface="Arial"/>
                <a:ea typeface="Arial"/>
                <a:cs typeface="Arial"/>
                <a:sym typeface="Arial"/>
              </a:rPr>
              <a:t>	</a:t>
            </a:r>
            <a:r>
              <a:rPr lang="en-US" sz="1400" dirty="0">
                <a:latin typeface="Arial"/>
                <a:ea typeface="Arial"/>
                <a:cs typeface="Arial"/>
                <a:sym typeface="Arial"/>
              </a:rPr>
              <a:t>Matthew Barquin</a:t>
            </a:r>
            <a:r>
              <a:rPr lang="en" sz="1400" dirty="0">
                <a:latin typeface="Arial"/>
                <a:ea typeface="Arial"/>
                <a:cs typeface="Arial"/>
                <a:sym typeface="Arial"/>
              </a:rPr>
              <a:t>, As</a:t>
            </a:r>
            <a:r>
              <a:rPr lang="en-US" sz="1400" dirty="0" err="1">
                <a:latin typeface="Arial"/>
                <a:ea typeface="Arial"/>
                <a:cs typeface="Arial"/>
                <a:sym typeface="Arial"/>
              </a:rPr>
              <a:t>st.</a:t>
            </a:r>
            <a:r>
              <a:rPr lang="en-US" sz="1400" dirty="0">
                <a:latin typeface="Arial"/>
                <a:ea typeface="Arial"/>
                <a:cs typeface="Arial"/>
                <a:sym typeface="Arial"/>
              </a:rPr>
              <a:t> Principal</a:t>
            </a:r>
            <a:endParaRPr sz="1400" dirty="0">
              <a:latin typeface="Arial"/>
              <a:ea typeface="Arial"/>
              <a:cs typeface="Arial"/>
              <a:sym typeface="Arial"/>
            </a:endParaRPr>
          </a:p>
          <a:p>
            <a:pPr marL="0" lvl="0" indent="0" algn="l" rtl="0">
              <a:lnSpc>
                <a:spcPct val="90000"/>
              </a:lnSpc>
              <a:spcBef>
                <a:spcPts val="400"/>
              </a:spcBef>
              <a:spcAft>
                <a:spcPts val="0"/>
              </a:spcAft>
              <a:buNone/>
            </a:pPr>
            <a:r>
              <a:rPr lang="en" sz="1400" dirty="0">
                <a:latin typeface="Arial"/>
                <a:ea typeface="Arial"/>
                <a:cs typeface="Arial"/>
                <a:sym typeface="Arial"/>
              </a:rPr>
              <a:t>	Jeannine Brandel, Athletic Director</a:t>
            </a:r>
            <a:endParaRPr sz="1400" dirty="0">
              <a:latin typeface="Arial"/>
              <a:ea typeface="Arial"/>
              <a:cs typeface="Arial"/>
              <a:sym typeface="Arial"/>
            </a:endParaRPr>
          </a:p>
          <a:p>
            <a:pPr marL="0" lvl="0" indent="0" algn="l" rtl="0">
              <a:lnSpc>
                <a:spcPct val="90000"/>
              </a:lnSpc>
              <a:spcBef>
                <a:spcPts val="400"/>
              </a:spcBef>
              <a:spcAft>
                <a:spcPts val="0"/>
              </a:spcAft>
              <a:buNone/>
            </a:pPr>
            <a:r>
              <a:rPr lang="en" sz="1400" dirty="0">
                <a:latin typeface="Arial"/>
                <a:ea typeface="Arial"/>
                <a:cs typeface="Arial"/>
                <a:sym typeface="Arial"/>
              </a:rPr>
              <a:t>	Donte’ Delia, Athletic Trainer</a:t>
            </a:r>
            <a:endParaRPr sz="1400" dirty="0">
              <a:latin typeface="Arial"/>
              <a:ea typeface="Arial"/>
              <a:cs typeface="Arial"/>
              <a:sym typeface="Arial"/>
            </a:endParaRPr>
          </a:p>
          <a:p>
            <a:pPr marL="0" lvl="0" indent="0" algn="l" rtl="0">
              <a:lnSpc>
                <a:spcPct val="90000"/>
              </a:lnSpc>
              <a:spcBef>
                <a:spcPts val="400"/>
              </a:spcBef>
              <a:spcAft>
                <a:spcPts val="0"/>
              </a:spcAft>
              <a:buNone/>
            </a:pPr>
            <a:r>
              <a:rPr lang="en" sz="1400" dirty="0">
                <a:latin typeface="Arial"/>
                <a:ea typeface="Arial"/>
                <a:cs typeface="Arial"/>
                <a:sym typeface="Arial"/>
              </a:rPr>
              <a:t>	</a:t>
            </a:r>
            <a:r>
              <a:rPr lang="en-US" sz="1400" dirty="0">
                <a:latin typeface="Arial"/>
                <a:ea typeface="Arial"/>
                <a:cs typeface="Arial"/>
                <a:sym typeface="Arial"/>
              </a:rPr>
              <a:t>Trina Painter, Cross Country</a:t>
            </a:r>
          </a:p>
          <a:p>
            <a:pPr marL="0" lvl="0" indent="0" algn="l" rtl="0">
              <a:lnSpc>
                <a:spcPct val="90000"/>
              </a:lnSpc>
              <a:spcBef>
                <a:spcPts val="400"/>
              </a:spcBef>
              <a:spcAft>
                <a:spcPts val="0"/>
              </a:spcAft>
              <a:buNone/>
            </a:pPr>
            <a:r>
              <a:rPr lang="en-US" sz="1400" dirty="0">
                <a:latin typeface="Arial"/>
                <a:ea typeface="Arial"/>
                <a:cs typeface="Arial"/>
                <a:sym typeface="Arial"/>
              </a:rPr>
              <a:t>	Sean Manning, Football</a:t>
            </a:r>
          </a:p>
          <a:p>
            <a:pPr marL="0" lvl="0" indent="0" algn="l" rtl="0">
              <a:lnSpc>
                <a:spcPct val="90000"/>
              </a:lnSpc>
              <a:spcBef>
                <a:spcPts val="400"/>
              </a:spcBef>
              <a:spcAft>
                <a:spcPts val="0"/>
              </a:spcAft>
              <a:buNone/>
            </a:pPr>
            <a:r>
              <a:rPr lang="en-US" sz="1400" dirty="0">
                <a:latin typeface="Arial"/>
                <a:ea typeface="Arial"/>
                <a:cs typeface="Arial"/>
                <a:sym typeface="Arial"/>
              </a:rPr>
              <a:t>	Joth Jacobson, Golf</a:t>
            </a:r>
          </a:p>
          <a:p>
            <a:pPr marL="0" lvl="0" indent="0" algn="l" rtl="0">
              <a:lnSpc>
                <a:spcPct val="90000"/>
              </a:lnSpc>
              <a:spcBef>
                <a:spcPts val="400"/>
              </a:spcBef>
              <a:spcAft>
                <a:spcPts val="0"/>
              </a:spcAft>
              <a:buNone/>
            </a:pPr>
            <a:r>
              <a:rPr lang="en-US" sz="1400" dirty="0">
                <a:latin typeface="Arial"/>
                <a:ea typeface="Arial"/>
                <a:cs typeface="Arial"/>
                <a:sym typeface="Arial"/>
              </a:rPr>
              <a:t>	Rachel Perugini, Swimming</a:t>
            </a:r>
          </a:p>
          <a:p>
            <a:pPr marL="0" lvl="0" indent="0" algn="l" rtl="0">
              <a:lnSpc>
                <a:spcPct val="90000"/>
              </a:lnSpc>
              <a:spcBef>
                <a:spcPts val="400"/>
              </a:spcBef>
              <a:spcAft>
                <a:spcPts val="0"/>
              </a:spcAft>
              <a:buNone/>
            </a:pPr>
            <a:r>
              <a:rPr lang="en-US" sz="1400" dirty="0">
                <a:latin typeface="Arial"/>
                <a:ea typeface="Arial"/>
                <a:cs typeface="Arial"/>
                <a:sym typeface="Arial"/>
              </a:rPr>
              <a:t>	Beth Haglin, Volleyball</a:t>
            </a:r>
          </a:p>
          <a:p>
            <a:pPr marL="0" lvl="0" indent="0" algn="l" rtl="0">
              <a:lnSpc>
                <a:spcPct val="90000"/>
              </a:lnSpc>
              <a:spcBef>
                <a:spcPts val="400"/>
              </a:spcBef>
              <a:spcAft>
                <a:spcPts val="0"/>
              </a:spcAft>
              <a:buNone/>
            </a:pPr>
            <a:r>
              <a:rPr lang="en-US" sz="1400" dirty="0">
                <a:latin typeface="Arial"/>
                <a:ea typeface="Arial"/>
                <a:cs typeface="Arial"/>
                <a:sym typeface="Arial"/>
              </a:rPr>
              <a:t>	Rick McEnaney, Marching Band</a:t>
            </a:r>
          </a:p>
          <a:p>
            <a:pPr marL="0" lvl="0" indent="0" algn="l" rtl="0">
              <a:lnSpc>
                <a:spcPct val="90000"/>
              </a:lnSpc>
              <a:spcBef>
                <a:spcPts val="400"/>
              </a:spcBef>
              <a:spcAft>
                <a:spcPts val="0"/>
              </a:spcAft>
              <a:buNone/>
            </a:pPr>
            <a:r>
              <a:rPr lang="en-US" sz="1400" dirty="0">
                <a:latin typeface="Arial"/>
                <a:ea typeface="Arial"/>
                <a:cs typeface="Arial"/>
                <a:sym typeface="Arial"/>
              </a:rPr>
              <a:t>	</a:t>
            </a:r>
            <a:endParaRPr sz="1400" dirty="0">
              <a:latin typeface="Arial"/>
              <a:ea typeface="Arial"/>
              <a:cs typeface="Arial"/>
              <a:sym typeface="Arial"/>
            </a:endParaRPr>
          </a:p>
        </p:txBody>
      </p:sp>
      <p:pic>
        <p:nvPicPr>
          <p:cNvPr id="77" name="Google Shape;77;p14"/>
          <p:cNvPicPr preferRelativeResize="0"/>
          <p:nvPr/>
        </p:nvPicPr>
        <p:blipFill>
          <a:blip r:embed="rId3">
            <a:alphaModFix/>
          </a:blip>
          <a:stretch>
            <a:fillRect/>
          </a:stretch>
        </p:blipFill>
        <p:spPr>
          <a:xfrm>
            <a:off x="132750" y="1233175"/>
            <a:ext cx="4310700" cy="978050"/>
          </a:xfrm>
          <a:prstGeom prst="rect">
            <a:avLst/>
          </a:prstGeom>
          <a:noFill/>
          <a:ln>
            <a:noFill/>
          </a:ln>
        </p:spPr>
      </p:pic>
      <p:pic>
        <p:nvPicPr>
          <p:cNvPr id="78" name="Google Shape;78;p14"/>
          <p:cNvPicPr preferRelativeResize="0"/>
          <p:nvPr/>
        </p:nvPicPr>
        <p:blipFill>
          <a:blip r:embed="rId4">
            <a:alphaModFix/>
          </a:blip>
          <a:stretch>
            <a:fillRect/>
          </a:stretch>
        </p:blipFill>
        <p:spPr>
          <a:xfrm>
            <a:off x="894338" y="2211225"/>
            <a:ext cx="2787524" cy="278752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6"/>
          <p:cNvSpPr txBox="1">
            <a:spLocks noGrp="1"/>
          </p:cNvSpPr>
          <p:nvPr>
            <p:ph type="title"/>
          </p:nvPr>
        </p:nvSpPr>
        <p:spPr>
          <a:xfrm>
            <a:off x="429450" y="462800"/>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ATHLETIC PASSES</a:t>
            </a:r>
            <a:endParaRPr/>
          </a:p>
        </p:txBody>
      </p:sp>
      <p:sp>
        <p:nvSpPr>
          <p:cNvPr id="152" name="Google Shape;152;p26"/>
          <p:cNvSpPr txBox="1">
            <a:spLocks noGrp="1"/>
          </p:cNvSpPr>
          <p:nvPr>
            <p:ph type="body" idx="1"/>
          </p:nvPr>
        </p:nvSpPr>
        <p:spPr>
          <a:xfrm>
            <a:off x="460950" y="1549793"/>
            <a:ext cx="8222100" cy="3593707"/>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600"/>
              </a:spcBef>
              <a:spcAft>
                <a:spcPts val="0"/>
              </a:spcAft>
              <a:buClr>
                <a:srgbClr val="000000"/>
              </a:buClr>
              <a:buSzPts val="1400"/>
              <a:buFont typeface="Arial"/>
              <a:buChar char="●"/>
            </a:pPr>
            <a:r>
              <a:rPr lang="en-US" sz="1400" dirty="0">
                <a:solidFill>
                  <a:srgbClr val="000000"/>
                </a:solidFill>
                <a:latin typeface="Arial"/>
                <a:ea typeface="Arial"/>
                <a:cs typeface="Arial"/>
                <a:sym typeface="Arial"/>
              </a:rPr>
              <a:t>We will be selling Athletic Passes this year.  These passes will get you into all home contests with the following exceptions:</a:t>
            </a:r>
          </a:p>
          <a:p>
            <a:pPr lvl="1">
              <a:lnSpc>
                <a:spcPct val="150000"/>
              </a:lnSpc>
              <a:spcBef>
                <a:spcPts val="600"/>
              </a:spcBef>
              <a:buClr>
                <a:srgbClr val="000000"/>
              </a:buClr>
              <a:buFont typeface="Arial"/>
              <a:buChar char="●"/>
            </a:pPr>
            <a:r>
              <a:rPr lang="en-US" sz="1200" dirty="0">
                <a:solidFill>
                  <a:srgbClr val="000000"/>
                </a:solidFill>
                <a:latin typeface="Arial"/>
                <a:ea typeface="Arial"/>
                <a:cs typeface="Arial"/>
                <a:sym typeface="Arial"/>
              </a:rPr>
              <a:t>NAU Skydome – tickets will be purchased through NAU Central Ticketing </a:t>
            </a:r>
          </a:p>
          <a:p>
            <a:pPr lvl="1">
              <a:lnSpc>
                <a:spcPct val="150000"/>
              </a:lnSpc>
              <a:spcBef>
                <a:spcPts val="600"/>
              </a:spcBef>
              <a:buClr>
                <a:srgbClr val="000000"/>
              </a:buClr>
              <a:buFont typeface="Arial"/>
              <a:buChar char="●"/>
            </a:pPr>
            <a:r>
              <a:rPr lang="en-US" sz="1200" dirty="0">
                <a:solidFill>
                  <a:srgbClr val="000000"/>
                </a:solidFill>
                <a:latin typeface="Arial"/>
                <a:ea typeface="Arial"/>
                <a:cs typeface="Arial"/>
                <a:sym typeface="Arial"/>
              </a:rPr>
              <a:t>Tournaments</a:t>
            </a:r>
          </a:p>
          <a:p>
            <a:pPr lvl="2">
              <a:lnSpc>
                <a:spcPct val="150000"/>
              </a:lnSpc>
              <a:spcBef>
                <a:spcPts val="0"/>
              </a:spcBef>
              <a:buClr>
                <a:srgbClr val="000000"/>
              </a:buClr>
              <a:buFont typeface="Arial"/>
              <a:buChar char="●"/>
            </a:pPr>
            <a:r>
              <a:rPr lang="en-US" sz="1200" dirty="0">
                <a:solidFill>
                  <a:srgbClr val="000000"/>
                </a:solidFill>
                <a:latin typeface="Arial"/>
                <a:ea typeface="Arial"/>
                <a:cs typeface="Arial"/>
                <a:sym typeface="Arial"/>
              </a:rPr>
              <a:t>Fast Times in the Cool Pines</a:t>
            </a:r>
          </a:p>
          <a:p>
            <a:pPr lvl="2">
              <a:lnSpc>
                <a:spcPct val="150000"/>
              </a:lnSpc>
              <a:spcBef>
                <a:spcPts val="0"/>
              </a:spcBef>
              <a:buClr>
                <a:srgbClr val="000000"/>
              </a:buClr>
              <a:buFont typeface="Arial"/>
              <a:buChar char="●"/>
            </a:pPr>
            <a:r>
              <a:rPr lang="en-US" sz="1200" dirty="0">
                <a:solidFill>
                  <a:srgbClr val="000000"/>
                </a:solidFill>
                <a:latin typeface="Arial"/>
                <a:ea typeface="Arial"/>
                <a:cs typeface="Arial"/>
                <a:sym typeface="Arial"/>
              </a:rPr>
              <a:t>Wade </a:t>
            </a:r>
            <a:r>
              <a:rPr lang="en-US" sz="1200" dirty="0" err="1">
                <a:solidFill>
                  <a:srgbClr val="000000"/>
                </a:solidFill>
                <a:latin typeface="Arial"/>
                <a:ea typeface="Arial"/>
                <a:cs typeface="Arial"/>
                <a:sym typeface="Arial"/>
              </a:rPr>
              <a:t>Hendershott</a:t>
            </a:r>
            <a:endParaRPr lang="en-US" sz="1200" dirty="0">
              <a:solidFill>
                <a:srgbClr val="000000"/>
              </a:solidFill>
              <a:latin typeface="Arial"/>
              <a:ea typeface="Arial"/>
              <a:cs typeface="Arial"/>
              <a:sym typeface="Arial"/>
            </a:endParaRPr>
          </a:p>
          <a:p>
            <a:pPr lvl="2">
              <a:lnSpc>
                <a:spcPct val="150000"/>
              </a:lnSpc>
              <a:spcBef>
                <a:spcPts val="0"/>
              </a:spcBef>
              <a:buClr>
                <a:srgbClr val="000000"/>
              </a:buClr>
              <a:buFont typeface="Arial"/>
              <a:buChar char="●"/>
            </a:pPr>
            <a:r>
              <a:rPr lang="en-US" sz="1200" dirty="0">
                <a:solidFill>
                  <a:srgbClr val="000000"/>
                </a:solidFill>
                <a:latin typeface="Arial"/>
                <a:ea typeface="Arial"/>
                <a:cs typeface="Arial"/>
                <a:sym typeface="Arial"/>
              </a:rPr>
              <a:t>Pepsi Tournament</a:t>
            </a:r>
          </a:p>
          <a:p>
            <a:pPr lvl="2">
              <a:lnSpc>
                <a:spcPct val="150000"/>
              </a:lnSpc>
              <a:spcBef>
                <a:spcPts val="0"/>
              </a:spcBef>
              <a:buClr>
                <a:srgbClr val="000000"/>
              </a:buClr>
              <a:buFont typeface="Arial"/>
              <a:buChar char="●"/>
            </a:pPr>
            <a:r>
              <a:rPr lang="en-US" sz="1200" dirty="0">
                <a:solidFill>
                  <a:srgbClr val="000000"/>
                </a:solidFill>
                <a:latin typeface="Arial"/>
                <a:ea typeface="Arial"/>
                <a:cs typeface="Arial"/>
                <a:sym typeface="Arial"/>
              </a:rPr>
              <a:t>State Games</a:t>
            </a:r>
          </a:p>
          <a:p>
            <a:pPr marL="139700" indent="0">
              <a:lnSpc>
                <a:spcPct val="150000"/>
              </a:lnSpc>
              <a:spcBef>
                <a:spcPts val="600"/>
              </a:spcBef>
              <a:buClr>
                <a:srgbClr val="000000"/>
              </a:buClr>
              <a:buNone/>
            </a:pPr>
            <a:r>
              <a:rPr lang="en-US" sz="1400" dirty="0">
                <a:solidFill>
                  <a:srgbClr val="000000"/>
                </a:solidFill>
                <a:latin typeface="Arial"/>
                <a:ea typeface="Arial"/>
                <a:cs typeface="Arial"/>
                <a:sym typeface="Arial"/>
              </a:rPr>
              <a:t>$50 for Adults and $25 for Students K-12</a:t>
            </a:r>
          </a:p>
          <a:p>
            <a:pPr marL="139700" indent="0">
              <a:lnSpc>
                <a:spcPct val="150000"/>
              </a:lnSpc>
              <a:spcBef>
                <a:spcPts val="600"/>
              </a:spcBef>
              <a:buClr>
                <a:srgbClr val="000000"/>
              </a:buClr>
              <a:buNone/>
            </a:pPr>
            <a:r>
              <a:rPr lang="en-US" sz="1400" dirty="0">
                <a:solidFill>
                  <a:srgbClr val="000000"/>
                </a:solidFill>
                <a:latin typeface="Arial"/>
                <a:ea typeface="Arial"/>
                <a:cs typeface="Arial"/>
                <a:sym typeface="Arial"/>
              </a:rPr>
              <a:t>Also, passes will get you into Flag vs Coco Games</a:t>
            </a:r>
          </a:p>
          <a:p>
            <a:pPr marL="1054100" lvl="2" indent="0">
              <a:lnSpc>
                <a:spcPct val="150000"/>
              </a:lnSpc>
              <a:spcBef>
                <a:spcPts val="1200"/>
              </a:spcBef>
              <a:buClr>
                <a:srgbClr val="000000"/>
              </a:buClr>
              <a:buNone/>
            </a:pPr>
            <a:endParaRPr lang="en-US" sz="1000"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4"/>
          <p:cNvSpPr txBox="1">
            <a:spLocks noGrp="1"/>
          </p:cNvSpPr>
          <p:nvPr>
            <p:ph type="title"/>
          </p:nvPr>
        </p:nvSpPr>
        <p:spPr>
          <a:xfrm>
            <a:off x="460950" y="441575"/>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SCHEDULES</a:t>
            </a:r>
            <a:endParaRPr/>
          </a:p>
        </p:txBody>
      </p:sp>
      <p:sp>
        <p:nvSpPr>
          <p:cNvPr id="204" name="Google Shape;204;p3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ctr" rtl="0">
              <a:lnSpc>
                <a:spcPct val="90000"/>
              </a:lnSpc>
              <a:spcBef>
                <a:spcPts val="1200"/>
              </a:spcBef>
              <a:spcAft>
                <a:spcPts val="0"/>
              </a:spcAft>
              <a:buNone/>
            </a:pPr>
            <a:r>
              <a:rPr lang="en" sz="2400" b="1" dirty="0">
                <a:solidFill>
                  <a:srgbClr val="000000"/>
                </a:solidFill>
                <a:latin typeface="Arial"/>
                <a:ea typeface="Arial"/>
                <a:cs typeface="Arial"/>
                <a:sym typeface="Arial"/>
              </a:rPr>
              <a:t>Schedules are available on the AIA website.  Go to:</a:t>
            </a:r>
            <a:endParaRPr sz="2400" b="1" dirty="0">
              <a:solidFill>
                <a:srgbClr val="000000"/>
              </a:solidFill>
              <a:latin typeface="Arial"/>
              <a:ea typeface="Arial"/>
              <a:cs typeface="Arial"/>
              <a:sym typeface="Arial"/>
            </a:endParaRPr>
          </a:p>
          <a:p>
            <a:pPr marL="0" lvl="0" indent="0" algn="ctr" rtl="0">
              <a:lnSpc>
                <a:spcPct val="90000"/>
              </a:lnSpc>
              <a:spcBef>
                <a:spcPts val="1200"/>
              </a:spcBef>
              <a:spcAft>
                <a:spcPts val="0"/>
              </a:spcAft>
              <a:buNone/>
            </a:pPr>
            <a:r>
              <a:rPr lang="en" sz="2400" b="1" dirty="0">
                <a:solidFill>
                  <a:srgbClr val="000000"/>
                </a:solidFill>
                <a:latin typeface="Arial"/>
                <a:ea typeface="Arial"/>
                <a:cs typeface="Arial"/>
                <a:sym typeface="Arial"/>
              </a:rPr>
              <a:t>  </a:t>
            </a:r>
            <a:r>
              <a:rPr lang="en" sz="2400" dirty="0">
                <a:solidFill>
                  <a:srgbClr val="000000"/>
                </a:solidFill>
                <a:latin typeface="Arial"/>
                <a:ea typeface="Arial"/>
                <a:cs typeface="Arial"/>
                <a:sym typeface="Arial"/>
                <a:hlinkClick r:id="rId3"/>
              </a:rPr>
              <a:t>http://www.azpreps365.com/schools/flagstaff</a:t>
            </a:r>
            <a:endParaRPr lang="en" sz="2400" dirty="0">
              <a:solidFill>
                <a:srgbClr val="000000"/>
              </a:solidFill>
              <a:latin typeface="Arial"/>
              <a:ea typeface="Arial"/>
              <a:cs typeface="Arial"/>
              <a:sym typeface="Arial"/>
            </a:endParaRPr>
          </a:p>
          <a:p>
            <a:pPr marL="0" lvl="0" indent="0" algn="ctr" rtl="0">
              <a:lnSpc>
                <a:spcPct val="90000"/>
              </a:lnSpc>
              <a:spcBef>
                <a:spcPts val="1200"/>
              </a:spcBef>
              <a:spcAft>
                <a:spcPts val="0"/>
              </a:spcAft>
              <a:buNone/>
            </a:pPr>
            <a:r>
              <a:rPr lang="en" sz="2400" dirty="0">
                <a:solidFill>
                  <a:srgbClr val="000000"/>
                </a:solidFill>
                <a:latin typeface="Arial"/>
                <a:ea typeface="Arial"/>
                <a:cs typeface="Arial"/>
                <a:sym typeface="Arial"/>
              </a:rPr>
              <a:t>Tickets for home events will be through GoFan</a:t>
            </a:r>
          </a:p>
          <a:p>
            <a:pPr marL="0" lvl="0" indent="0" algn="ctr" rtl="0">
              <a:lnSpc>
                <a:spcPct val="90000"/>
              </a:lnSpc>
              <a:spcBef>
                <a:spcPts val="1200"/>
              </a:spcBef>
              <a:spcAft>
                <a:spcPts val="0"/>
              </a:spcAft>
              <a:buNone/>
            </a:pPr>
            <a:r>
              <a:rPr lang="en" sz="2400" dirty="0">
                <a:solidFill>
                  <a:srgbClr val="000000"/>
                </a:solidFill>
                <a:latin typeface="Arial"/>
                <a:ea typeface="Arial"/>
                <a:cs typeface="Arial"/>
                <a:sym typeface="Arial"/>
              </a:rPr>
              <a:t>Online Only ~ No Cash</a:t>
            </a:r>
            <a:endParaRPr sz="2400" dirty="0">
              <a:solidFill>
                <a:srgbClr val="000000"/>
              </a:solidFill>
              <a:latin typeface="Arial"/>
              <a:ea typeface="Arial"/>
              <a:cs typeface="Arial"/>
              <a:sym typeface="Arial"/>
            </a:endParaRPr>
          </a:p>
          <a:p>
            <a:pPr marL="0" lvl="0" indent="0" algn="l" rtl="0">
              <a:lnSpc>
                <a:spcPct val="90000"/>
              </a:lnSpc>
              <a:spcBef>
                <a:spcPts val="1200"/>
              </a:spcBef>
              <a:spcAft>
                <a:spcPts val="0"/>
              </a:spcAft>
              <a:buNone/>
            </a:pPr>
            <a:endParaRPr sz="2400" b="1" dirty="0">
              <a:solidFill>
                <a:srgbClr val="000000"/>
              </a:solidFill>
              <a:latin typeface="Arial"/>
              <a:ea typeface="Arial"/>
              <a:cs typeface="Arial"/>
              <a:sym typeface="Arial"/>
            </a:endParaRPr>
          </a:p>
          <a:p>
            <a:pPr marL="457200" lvl="0" indent="0" algn="l" rtl="0">
              <a:lnSpc>
                <a:spcPct val="90000"/>
              </a:lnSpc>
              <a:spcBef>
                <a:spcPts val="1200"/>
              </a:spcBef>
              <a:spcAft>
                <a:spcPts val="0"/>
              </a:spcAft>
              <a:buNone/>
            </a:pPr>
            <a:endParaRPr sz="1400" dirty="0">
              <a:solidFill>
                <a:srgbClr val="434343"/>
              </a:solidFill>
              <a:latin typeface="Arial"/>
              <a:ea typeface="Arial"/>
              <a:cs typeface="Arial"/>
              <a:sym typeface="Arial"/>
            </a:endParaRPr>
          </a:p>
          <a:p>
            <a:pPr marL="457200" lvl="0" indent="0" algn="l" rtl="0">
              <a:lnSpc>
                <a:spcPct val="90000"/>
              </a:lnSpc>
              <a:spcBef>
                <a:spcPts val="1200"/>
              </a:spcBef>
              <a:spcAft>
                <a:spcPts val="0"/>
              </a:spcAft>
              <a:buNone/>
            </a:pPr>
            <a:endParaRPr sz="1400" dirty="0">
              <a:solidFill>
                <a:srgbClr val="000000"/>
              </a:solidFill>
              <a:latin typeface="Arial"/>
              <a:ea typeface="Arial"/>
              <a:cs typeface="Arial"/>
              <a:sym typeface="Arial"/>
            </a:endParaRPr>
          </a:p>
          <a:p>
            <a:pPr marL="0" lvl="0" indent="0" algn="l" rtl="0">
              <a:spcBef>
                <a:spcPts val="0"/>
              </a:spcBef>
              <a:spcAft>
                <a:spcPts val="1600"/>
              </a:spcAft>
              <a:buNone/>
            </a:pPr>
            <a:endParaRPr sz="1400" dirty="0">
              <a:solidFill>
                <a:srgbClr val="666666"/>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txBox="1">
            <a:spLocks noGrp="1"/>
          </p:cNvSpPr>
          <p:nvPr>
            <p:ph type="title"/>
          </p:nvPr>
        </p:nvSpPr>
        <p:spPr>
          <a:xfrm>
            <a:off x="429450" y="462800"/>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AIA PARTICIPATION FEE</a:t>
            </a:r>
            <a:endParaRPr/>
          </a:p>
        </p:txBody>
      </p:sp>
      <p:sp>
        <p:nvSpPr>
          <p:cNvPr id="146" name="Google Shape;146;p25"/>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1200"/>
              </a:spcBef>
              <a:spcAft>
                <a:spcPts val="0"/>
              </a:spcAft>
              <a:buClr>
                <a:srgbClr val="000000"/>
              </a:buClr>
              <a:buSzPts val="1400"/>
              <a:buFont typeface="Arial"/>
              <a:buChar char="●"/>
            </a:pPr>
            <a:r>
              <a:rPr lang="en" sz="1400" dirty="0">
                <a:solidFill>
                  <a:srgbClr val="000000"/>
                </a:solidFill>
                <a:latin typeface="Arial"/>
                <a:ea typeface="Arial"/>
                <a:cs typeface="Arial"/>
                <a:sym typeface="Arial"/>
              </a:rPr>
              <a:t>$150 a year</a:t>
            </a:r>
            <a:endParaRPr sz="1400" dirty="0">
              <a:solidFill>
                <a:srgbClr val="000000"/>
              </a:solidFill>
              <a:latin typeface="Arial"/>
              <a:ea typeface="Arial"/>
              <a:cs typeface="Arial"/>
              <a:sym typeface="Arial"/>
            </a:endParaRPr>
          </a:p>
          <a:p>
            <a:pPr marL="457200" lvl="0" indent="-317500" algn="l" rtl="0">
              <a:lnSpc>
                <a:spcPct val="150000"/>
              </a:lnSpc>
              <a:spcBef>
                <a:spcPts val="0"/>
              </a:spcBef>
              <a:spcAft>
                <a:spcPts val="0"/>
              </a:spcAft>
              <a:buClr>
                <a:srgbClr val="000000"/>
              </a:buClr>
              <a:buSzPts val="1400"/>
              <a:buFont typeface="Arial"/>
              <a:buChar char="●"/>
            </a:pPr>
            <a:r>
              <a:rPr lang="en" sz="1400" dirty="0">
                <a:solidFill>
                  <a:srgbClr val="000000"/>
                </a:solidFill>
                <a:latin typeface="Arial"/>
                <a:ea typeface="Arial"/>
                <a:cs typeface="Arial"/>
                <a:sym typeface="Arial"/>
              </a:rPr>
              <a:t>$225 Family Cap</a:t>
            </a:r>
            <a:endParaRPr sz="1400" dirty="0">
              <a:solidFill>
                <a:srgbClr val="000000"/>
              </a:solidFill>
              <a:latin typeface="Arial"/>
              <a:ea typeface="Arial"/>
              <a:cs typeface="Arial"/>
              <a:sym typeface="Arial"/>
            </a:endParaRPr>
          </a:p>
          <a:p>
            <a:pPr marL="457200" lvl="0" indent="-317500" algn="l" rtl="0">
              <a:lnSpc>
                <a:spcPct val="150000"/>
              </a:lnSpc>
              <a:spcBef>
                <a:spcPts val="0"/>
              </a:spcBef>
              <a:spcAft>
                <a:spcPts val="0"/>
              </a:spcAft>
              <a:buClr>
                <a:srgbClr val="000000"/>
              </a:buClr>
              <a:buSzPts val="1400"/>
              <a:buFont typeface="Arial"/>
              <a:buChar char="●"/>
            </a:pPr>
            <a:r>
              <a:rPr lang="en" sz="1400" dirty="0">
                <a:solidFill>
                  <a:srgbClr val="000000"/>
                </a:solidFill>
                <a:latin typeface="Arial"/>
                <a:ea typeface="Arial"/>
                <a:cs typeface="Arial"/>
                <a:sym typeface="Arial"/>
              </a:rPr>
              <a:t>For non-cut sports payable upon registration</a:t>
            </a:r>
            <a:endParaRPr sz="1400" dirty="0">
              <a:solidFill>
                <a:srgbClr val="000000"/>
              </a:solidFill>
              <a:latin typeface="Arial"/>
              <a:ea typeface="Arial"/>
              <a:cs typeface="Arial"/>
              <a:sym typeface="Arial"/>
            </a:endParaRPr>
          </a:p>
          <a:p>
            <a:pPr marL="457200" lvl="0" indent="-317500" algn="l" rtl="0">
              <a:lnSpc>
                <a:spcPct val="150000"/>
              </a:lnSpc>
              <a:spcBef>
                <a:spcPts val="0"/>
              </a:spcBef>
              <a:spcAft>
                <a:spcPts val="0"/>
              </a:spcAft>
              <a:buClr>
                <a:srgbClr val="000000"/>
              </a:buClr>
              <a:buSzPts val="1400"/>
              <a:buFont typeface="Arial"/>
              <a:buChar char="●"/>
            </a:pPr>
            <a:r>
              <a:rPr lang="en" sz="1400" dirty="0">
                <a:solidFill>
                  <a:srgbClr val="000000"/>
                </a:solidFill>
                <a:latin typeface="Arial"/>
                <a:ea typeface="Arial"/>
                <a:cs typeface="Arial"/>
                <a:sym typeface="Arial"/>
              </a:rPr>
              <a:t>Cut Sports pay once teams are formed</a:t>
            </a:r>
            <a:endParaRPr sz="1400" dirty="0">
              <a:solidFill>
                <a:srgbClr val="000000"/>
              </a:solidFill>
              <a:latin typeface="Arial"/>
              <a:ea typeface="Arial"/>
              <a:cs typeface="Arial"/>
              <a:sym typeface="Arial"/>
            </a:endParaRPr>
          </a:p>
          <a:p>
            <a:pPr marL="457200" lvl="0" indent="-317500" algn="l" rtl="0">
              <a:lnSpc>
                <a:spcPct val="150000"/>
              </a:lnSpc>
              <a:spcBef>
                <a:spcPts val="0"/>
              </a:spcBef>
              <a:spcAft>
                <a:spcPts val="0"/>
              </a:spcAft>
              <a:buClr>
                <a:srgbClr val="000000"/>
              </a:buClr>
              <a:buSzPts val="1400"/>
              <a:buFont typeface="Arial"/>
              <a:buChar char="●"/>
            </a:pPr>
            <a:r>
              <a:rPr lang="en" sz="1400" dirty="0">
                <a:solidFill>
                  <a:srgbClr val="000000"/>
                </a:solidFill>
                <a:latin typeface="Arial"/>
                <a:ea typeface="Arial"/>
                <a:cs typeface="Arial"/>
                <a:sym typeface="Arial"/>
              </a:rPr>
              <a:t>Non-Refundable/Tax Credit Eligible</a:t>
            </a:r>
            <a:endParaRPr sz="1400" dirty="0">
              <a:solidFill>
                <a:srgbClr val="000000"/>
              </a:solidFill>
              <a:latin typeface="Arial"/>
              <a:ea typeface="Arial"/>
              <a:cs typeface="Arial"/>
              <a:sym typeface="Arial"/>
            </a:endParaRPr>
          </a:p>
          <a:p>
            <a:pPr marL="457200" lvl="0" indent="-317500" algn="l" rtl="0">
              <a:lnSpc>
                <a:spcPct val="150000"/>
              </a:lnSpc>
              <a:spcBef>
                <a:spcPts val="0"/>
              </a:spcBef>
              <a:spcAft>
                <a:spcPts val="0"/>
              </a:spcAft>
              <a:buClr>
                <a:srgbClr val="000000"/>
              </a:buClr>
              <a:buSzPts val="1400"/>
              <a:buFont typeface="Arial"/>
              <a:buChar char="●"/>
            </a:pPr>
            <a:r>
              <a:rPr lang="en" sz="1400" dirty="0">
                <a:solidFill>
                  <a:srgbClr val="000000"/>
                </a:solidFill>
                <a:latin typeface="Arial"/>
                <a:ea typeface="Arial"/>
                <a:cs typeface="Arial"/>
                <a:sym typeface="Arial"/>
              </a:rPr>
              <a:t>Helps cover the cost of programs</a:t>
            </a:r>
            <a:endParaRPr sz="1400" dirty="0">
              <a:solidFill>
                <a:srgbClr val="000000"/>
              </a:solidFill>
              <a:latin typeface="Arial"/>
              <a:ea typeface="Arial"/>
              <a:cs typeface="Arial"/>
              <a:sym typeface="Arial"/>
            </a:endParaRPr>
          </a:p>
          <a:p>
            <a:pPr marL="0" lvl="0" indent="0" algn="l" rtl="0">
              <a:spcBef>
                <a:spcPts val="0"/>
              </a:spcBef>
              <a:spcAft>
                <a:spcPts val="1600"/>
              </a:spcAft>
              <a:buNone/>
            </a:pPr>
            <a:endParaRPr sz="1400" dirty="0">
              <a:solidFill>
                <a:srgbClr val="666666"/>
              </a:solidFill>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BA681-CF3E-48A8-AE47-4BB7C925141D}"/>
              </a:ext>
            </a:extLst>
          </p:cNvPr>
          <p:cNvSpPr>
            <a:spLocks noGrp="1"/>
          </p:cNvSpPr>
          <p:nvPr>
            <p:ph type="title"/>
          </p:nvPr>
        </p:nvSpPr>
        <p:spPr/>
        <p:txBody>
          <a:bodyPr/>
          <a:lstStyle/>
          <a:p>
            <a:pPr algn="ctr"/>
            <a:r>
              <a:rPr lang="en-US" sz="3600" b="1" dirty="0"/>
              <a:t>Schedules</a:t>
            </a:r>
            <a:r>
              <a:rPr lang="en-US" dirty="0"/>
              <a:t> </a:t>
            </a:r>
          </a:p>
        </p:txBody>
      </p:sp>
      <p:pic>
        <p:nvPicPr>
          <p:cNvPr id="4" name="Picture 3">
            <a:extLst>
              <a:ext uri="{FF2B5EF4-FFF2-40B4-BE49-F238E27FC236}">
                <a16:creationId xmlns:a16="http://schemas.microsoft.com/office/drawing/2014/main" id="{F9301310-35B0-4A59-9984-0845B35DE600}"/>
              </a:ext>
            </a:extLst>
          </p:cNvPr>
          <p:cNvPicPr>
            <a:picLocks noChangeAspect="1"/>
          </p:cNvPicPr>
          <p:nvPr/>
        </p:nvPicPr>
        <p:blipFill>
          <a:blip r:embed="rId2"/>
          <a:stretch>
            <a:fillRect/>
          </a:stretch>
        </p:blipFill>
        <p:spPr>
          <a:xfrm>
            <a:off x="1352806" y="660179"/>
            <a:ext cx="6710539" cy="4466971"/>
          </a:xfrm>
          <a:prstGeom prst="rect">
            <a:avLst/>
          </a:prstGeom>
        </p:spPr>
      </p:pic>
    </p:spTree>
    <p:extLst>
      <p:ext uri="{BB962C8B-B14F-4D97-AF65-F5344CB8AC3E}">
        <p14:creationId xmlns:p14="http://schemas.microsoft.com/office/powerpoint/2010/main" val="3515279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A2195-09FE-4833-8E77-1ACF96E90811}"/>
              </a:ext>
            </a:extLst>
          </p:cNvPr>
          <p:cNvSpPr>
            <a:spLocks noGrp="1"/>
          </p:cNvSpPr>
          <p:nvPr>
            <p:ph type="title"/>
          </p:nvPr>
        </p:nvSpPr>
        <p:spPr/>
        <p:txBody>
          <a:bodyPr/>
          <a:lstStyle/>
          <a:p>
            <a:pPr algn="ctr"/>
            <a:r>
              <a:rPr lang="en-US" sz="2800" dirty="0"/>
              <a:t>Ticketing through GoFan ~ https://gofan.co/search</a:t>
            </a:r>
          </a:p>
        </p:txBody>
      </p:sp>
      <p:pic>
        <p:nvPicPr>
          <p:cNvPr id="3" name="Picture 2">
            <a:extLst>
              <a:ext uri="{FF2B5EF4-FFF2-40B4-BE49-F238E27FC236}">
                <a16:creationId xmlns:a16="http://schemas.microsoft.com/office/drawing/2014/main" id="{5B13F8BA-42B2-475E-B8FB-89C5FEBFF5C8}"/>
              </a:ext>
            </a:extLst>
          </p:cNvPr>
          <p:cNvPicPr>
            <a:picLocks noChangeAspect="1"/>
          </p:cNvPicPr>
          <p:nvPr/>
        </p:nvPicPr>
        <p:blipFill>
          <a:blip r:embed="rId2"/>
          <a:stretch>
            <a:fillRect/>
          </a:stretch>
        </p:blipFill>
        <p:spPr>
          <a:xfrm>
            <a:off x="0" y="861778"/>
            <a:ext cx="9144000" cy="3419943"/>
          </a:xfrm>
          <a:prstGeom prst="rect">
            <a:avLst/>
          </a:prstGeom>
        </p:spPr>
      </p:pic>
    </p:spTree>
    <p:extLst>
      <p:ext uri="{BB962C8B-B14F-4D97-AF65-F5344CB8AC3E}">
        <p14:creationId xmlns:p14="http://schemas.microsoft.com/office/powerpoint/2010/main" val="38240502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07DF9-1D65-4715-ABA0-9A60F3E5E936}"/>
              </a:ext>
            </a:extLst>
          </p:cNvPr>
          <p:cNvSpPr>
            <a:spLocks noGrp="1"/>
          </p:cNvSpPr>
          <p:nvPr>
            <p:ph type="title"/>
          </p:nvPr>
        </p:nvSpPr>
        <p:spPr/>
        <p:txBody>
          <a:bodyPr/>
          <a:lstStyle/>
          <a:p>
            <a:pPr algn="ctr"/>
            <a:r>
              <a:rPr lang="en-US" sz="3600" dirty="0"/>
              <a:t>GoFan</a:t>
            </a:r>
          </a:p>
        </p:txBody>
      </p:sp>
      <p:pic>
        <p:nvPicPr>
          <p:cNvPr id="3" name="Picture 2">
            <a:extLst>
              <a:ext uri="{FF2B5EF4-FFF2-40B4-BE49-F238E27FC236}">
                <a16:creationId xmlns:a16="http://schemas.microsoft.com/office/drawing/2014/main" id="{2815986B-2162-4D75-BD0C-8CF44F2CECA6}"/>
              </a:ext>
            </a:extLst>
          </p:cNvPr>
          <p:cNvPicPr>
            <a:picLocks noChangeAspect="1"/>
          </p:cNvPicPr>
          <p:nvPr/>
        </p:nvPicPr>
        <p:blipFill>
          <a:blip r:embed="rId2"/>
          <a:stretch>
            <a:fillRect/>
          </a:stretch>
        </p:blipFill>
        <p:spPr>
          <a:xfrm>
            <a:off x="689353" y="614995"/>
            <a:ext cx="7644394" cy="4528505"/>
          </a:xfrm>
          <a:prstGeom prst="rect">
            <a:avLst/>
          </a:prstGeom>
        </p:spPr>
      </p:pic>
    </p:spTree>
    <p:extLst>
      <p:ext uri="{BB962C8B-B14F-4D97-AF65-F5344CB8AC3E}">
        <p14:creationId xmlns:p14="http://schemas.microsoft.com/office/powerpoint/2010/main" val="345462242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8D576-D7C0-43F5-8BC1-B102D20A32B9}"/>
              </a:ext>
            </a:extLst>
          </p:cNvPr>
          <p:cNvSpPr>
            <a:spLocks noGrp="1"/>
          </p:cNvSpPr>
          <p:nvPr>
            <p:ph type="title"/>
          </p:nvPr>
        </p:nvSpPr>
        <p:spPr/>
        <p:txBody>
          <a:bodyPr/>
          <a:lstStyle/>
          <a:p>
            <a:pPr algn="ctr"/>
            <a:r>
              <a:rPr lang="en-US" sz="3600" dirty="0"/>
              <a:t>GoFan</a:t>
            </a:r>
          </a:p>
        </p:txBody>
      </p:sp>
      <p:pic>
        <p:nvPicPr>
          <p:cNvPr id="5" name="Picture 4">
            <a:extLst>
              <a:ext uri="{FF2B5EF4-FFF2-40B4-BE49-F238E27FC236}">
                <a16:creationId xmlns:a16="http://schemas.microsoft.com/office/drawing/2014/main" id="{F1101E64-49CB-4873-AB0D-B14AD22FCD7E}"/>
              </a:ext>
            </a:extLst>
          </p:cNvPr>
          <p:cNvPicPr>
            <a:picLocks noChangeAspect="1"/>
          </p:cNvPicPr>
          <p:nvPr/>
        </p:nvPicPr>
        <p:blipFill>
          <a:blip r:embed="rId2"/>
          <a:stretch>
            <a:fillRect/>
          </a:stretch>
        </p:blipFill>
        <p:spPr>
          <a:xfrm>
            <a:off x="1134358" y="720240"/>
            <a:ext cx="6891303" cy="4406909"/>
          </a:xfrm>
          <a:prstGeom prst="rect">
            <a:avLst/>
          </a:prstGeom>
        </p:spPr>
      </p:pic>
    </p:spTree>
    <p:extLst>
      <p:ext uri="{BB962C8B-B14F-4D97-AF65-F5344CB8AC3E}">
        <p14:creationId xmlns:p14="http://schemas.microsoft.com/office/powerpoint/2010/main" val="10120387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1"/>
          <p:cNvSpPr txBox="1">
            <a:spLocks noGrp="1"/>
          </p:cNvSpPr>
          <p:nvPr>
            <p:ph type="title"/>
          </p:nvPr>
        </p:nvSpPr>
        <p:spPr>
          <a:xfrm>
            <a:off x="460950" y="441575"/>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EXPECTATIONS</a:t>
            </a:r>
            <a:endParaRPr/>
          </a:p>
        </p:txBody>
      </p:sp>
      <p:sp>
        <p:nvSpPr>
          <p:cNvPr id="186" name="Google Shape;186;p31"/>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457200" lvl="0" indent="-317500" algn="l" rtl="0">
              <a:lnSpc>
                <a:spcPct val="90000"/>
              </a:lnSpc>
              <a:spcBef>
                <a:spcPts val="1200"/>
              </a:spcBef>
              <a:spcAft>
                <a:spcPts val="0"/>
              </a:spcAft>
              <a:buClr>
                <a:srgbClr val="666666"/>
              </a:buClr>
              <a:buSzPts val="1400"/>
              <a:buFont typeface="Arial"/>
              <a:buChar char="●"/>
            </a:pPr>
            <a:r>
              <a:rPr lang="en" sz="1400" b="1" i="1" dirty="0">
                <a:solidFill>
                  <a:srgbClr val="000000"/>
                </a:solidFill>
                <a:latin typeface="Arial"/>
                <a:ea typeface="Arial"/>
                <a:cs typeface="Arial"/>
                <a:sym typeface="Arial"/>
              </a:rPr>
              <a:t>STUDENT</a:t>
            </a:r>
            <a:r>
              <a:rPr lang="en" sz="1400" dirty="0">
                <a:solidFill>
                  <a:srgbClr val="000000"/>
                </a:solidFill>
                <a:latin typeface="Arial"/>
                <a:ea typeface="Arial"/>
                <a:cs typeface="Arial"/>
                <a:sym typeface="Arial"/>
              </a:rPr>
              <a:t>-Athlete</a:t>
            </a:r>
            <a:endParaRPr sz="1400" dirty="0">
              <a:solidFill>
                <a:srgbClr val="000000"/>
              </a:solidFill>
              <a:latin typeface="Arial"/>
              <a:ea typeface="Arial"/>
              <a:cs typeface="Arial"/>
              <a:sym typeface="Arial"/>
            </a:endParaRPr>
          </a:p>
          <a:p>
            <a:pPr marL="914400" lvl="1" indent="-317500" algn="l" rtl="0">
              <a:lnSpc>
                <a:spcPct val="90000"/>
              </a:lnSpc>
              <a:spcBef>
                <a:spcPts val="0"/>
              </a:spcBef>
              <a:spcAft>
                <a:spcPts val="0"/>
              </a:spcAft>
              <a:buClr>
                <a:srgbClr val="000000"/>
              </a:buClr>
              <a:buSzPts val="1400"/>
              <a:buFont typeface="Arial"/>
              <a:buChar char="○"/>
            </a:pPr>
            <a:r>
              <a:rPr lang="en" dirty="0">
                <a:solidFill>
                  <a:srgbClr val="000000"/>
                </a:solidFill>
                <a:latin typeface="Arial"/>
                <a:ea typeface="Arial"/>
                <a:cs typeface="Arial"/>
                <a:sym typeface="Arial"/>
              </a:rPr>
              <a:t>Keep up with Class Work</a:t>
            </a:r>
            <a:endParaRPr sz="1400" dirty="0">
              <a:solidFill>
                <a:srgbClr val="000000"/>
              </a:solidFill>
              <a:latin typeface="Arial"/>
              <a:ea typeface="Arial"/>
              <a:cs typeface="Arial"/>
              <a:sym typeface="Arial"/>
            </a:endParaRPr>
          </a:p>
          <a:p>
            <a:pPr marL="914400" lvl="1" indent="-317500" algn="l" rtl="0">
              <a:lnSpc>
                <a:spcPct val="90000"/>
              </a:lnSpc>
              <a:spcBef>
                <a:spcPts val="0"/>
              </a:spcBef>
              <a:spcAft>
                <a:spcPts val="0"/>
              </a:spcAft>
              <a:buClr>
                <a:srgbClr val="000000"/>
              </a:buClr>
              <a:buSzPts val="1400"/>
              <a:buFont typeface="Arial"/>
              <a:buChar char="○"/>
            </a:pPr>
            <a:r>
              <a:rPr lang="en" dirty="0">
                <a:solidFill>
                  <a:srgbClr val="000000"/>
                </a:solidFill>
                <a:latin typeface="Arial"/>
                <a:ea typeface="Arial"/>
                <a:cs typeface="Arial"/>
                <a:sym typeface="Arial"/>
              </a:rPr>
              <a:t>Grades Checked Every 3 Weeks (Schedule will be posted on our website)</a:t>
            </a:r>
            <a:endParaRPr dirty="0">
              <a:solidFill>
                <a:srgbClr val="000000"/>
              </a:solidFill>
              <a:latin typeface="Arial"/>
              <a:ea typeface="Arial"/>
              <a:cs typeface="Arial"/>
              <a:sym typeface="Arial"/>
            </a:endParaRPr>
          </a:p>
          <a:p>
            <a:pPr marL="914400" lvl="1" indent="-317500" algn="l" rtl="0">
              <a:lnSpc>
                <a:spcPct val="90000"/>
              </a:lnSpc>
              <a:spcBef>
                <a:spcPts val="0"/>
              </a:spcBef>
              <a:spcAft>
                <a:spcPts val="0"/>
              </a:spcAft>
              <a:buClr>
                <a:srgbClr val="000000"/>
              </a:buClr>
              <a:buSzPts val="1400"/>
              <a:buFont typeface="Arial"/>
              <a:buChar char="○"/>
            </a:pPr>
            <a:r>
              <a:rPr lang="en" dirty="0">
                <a:solidFill>
                  <a:srgbClr val="000000"/>
                </a:solidFill>
                <a:latin typeface="Arial"/>
                <a:ea typeface="Arial"/>
                <a:cs typeface="Arial"/>
                <a:sym typeface="Arial"/>
              </a:rPr>
              <a:t>Passing All Classes</a:t>
            </a:r>
            <a:endParaRPr dirty="0">
              <a:solidFill>
                <a:srgbClr val="000000"/>
              </a:solidFill>
              <a:latin typeface="Arial"/>
              <a:ea typeface="Arial"/>
              <a:cs typeface="Arial"/>
              <a:sym typeface="Arial"/>
            </a:endParaRPr>
          </a:p>
          <a:p>
            <a:pPr marL="914400" lvl="1" indent="-317500" algn="l" rtl="0">
              <a:lnSpc>
                <a:spcPct val="90000"/>
              </a:lnSpc>
              <a:spcBef>
                <a:spcPts val="0"/>
              </a:spcBef>
              <a:spcAft>
                <a:spcPts val="0"/>
              </a:spcAft>
              <a:buClr>
                <a:srgbClr val="000000"/>
              </a:buClr>
              <a:buSzPts val="1400"/>
              <a:buFont typeface="Arial"/>
              <a:buChar char="○"/>
            </a:pPr>
            <a:r>
              <a:rPr lang="en" dirty="0">
                <a:solidFill>
                  <a:srgbClr val="000000"/>
                </a:solidFill>
                <a:latin typeface="Arial"/>
                <a:ea typeface="Arial"/>
                <a:cs typeface="Arial"/>
                <a:sym typeface="Arial"/>
              </a:rPr>
              <a:t>1</a:t>
            </a:r>
            <a:r>
              <a:rPr lang="en" baseline="30000" dirty="0">
                <a:solidFill>
                  <a:srgbClr val="000000"/>
                </a:solidFill>
                <a:latin typeface="Arial"/>
                <a:ea typeface="Arial"/>
                <a:cs typeface="Arial"/>
                <a:sym typeface="Arial"/>
              </a:rPr>
              <a:t>st</a:t>
            </a:r>
            <a:r>
              <a:rPr lang="en" dirty="0">
                <a:solidFill>
                  <a:srgbClr val="000000"/>
                </a:solidFill>
                <a:latin typeface="Arial"/>
                <a:ea typeface="Arial"/>
                <a:cs typeface="Arial"/>
                <a:sym typeface="Arial"/>
              </a:rPr>
              <a:t> F can remediate, subsequent F’s miss 3 weeks</a:t>
            </a:r>
            <a:endParaRPr dirty="0">
              <a:solidFill>
                <a:srgbClr val="000000"/>
              </a:solidFill>
              <a:latin typeface="Arial"/>
              <a:ea typeface="Arial"/>
              <a:cs typeface="Arial"/>
              <a:sym typeface="Arial"/>
            </a:endParaRPr>
          </a:p>
          <a:p>
            <a:pPr marL="457200" lvl="0" indent="-317500" algn="l" rtl="0">
              <a:lnSpc>
                <a:spcPct val="90000"/>
              </a:lnSpc>
              <a:spcBef>
                <a:spcPts val="0"/>
              </a:spcBef>
              <a:spcAft>
                <a:spcPts val="0"/>
              </a:spcAft>
              <a:buClr>
                <a:srgbClr val="000000"/>
              </a:buClr>
              <a:buSzPts val="1400"/>
              <a:buFont typeface="Arial"/>
              <a:buChar char="●"/>
            </a:pPr>
            <a:r>
              <a:rPr lang="en" sz="1400" dirty="0">
                <a:solidFill>
                  <a:srgbClr val="000000"/>
                </a:solidFill>
                <a:latin typeface="Arial"/>
                <a:ea typeface="Arial"/>
                <a:cs typeface="Arial"/>
                <a:sym typeface="Arial"/>
              </a:rPr>
              <a:t>School Philosophy</a:t>
            </a:r>
            <a:endParaRPr sz="1400" dirty="0">
              <a:solidFill>
                <a:srgbClr val="000000"/>
              </a:solidFill>
              <a:latin typeface="Arial"/>
              <a:ea typeface="Arial"/>
              <a:cs typeface="Arial"/>
              <a:sym typeface="Arial"/>
            </a:endParaRPr>
          </a:p>
          <a:p>
            <a:pPr marL="457200" lvl="0" indent="-317500" algn="l" rtl="0">
              <a:lnSpc>
                <a:spcPct val="90000"/>
              </a:lnSpc>
              <a:spcBef>
                <a:spcPts val="0"/>
              </a:spcBef>
              <a:spcAft>
                <a:spcPts val="0"/>
              </a:spcAft>
              <a:buClr>
                <a:srgbClr val="000000"/>
              </a:buClr>
              <a:buSzPts val="1400"/>
              <a:buFont typeface="Arial"/>
              <a:buChar char="●"/>
            </a:pPr>
            <a:r>
              <a:rPr lang="en" sz="1400" dirty="0">
                <a:solidFill>
                  <a:srgbClr val="000000"/>
                </a:solidFill>
                <a:latin typeface="Arial"/>
                <a:ea typeface="Arial"/>
                <a:cs typeface="Arial"/>
                <a:sym typeface="Arial"/>
              </a:rPr>
              <a:t>Attendance</a:t>
            </a:r>
            <a:endParaRPr sz="1400" dirty="0">
              <a:solidFill>
                <a:srgbClr val="666666"/>
              </a:solidFill>
              <a:latin typeface="Arial"/>
              <a:ea typeface="Arial"/>
              <a:cs typeface="Arial"/>
              <a:sym typeface="Arial"/>
            </a:endParaRPr>
          </a:p>
          <a:p>
            <a:pPr marL="457200" lvl="0" indent="-317500" algn="l" rtl="0">
              <a:lnSpc>
                <a:spcPct val="90000"/>
              </a:lnSpc>
              <a:spcBef>
                <a:spcPts val="0"/>
              </a:spcBef>
              <a:spcAft>
                <a:spcPts val="0"/>
              </a:spcAft>
              <a:buClr>
                <a:srgbClr val="666666"/>
              </a:buClr>
              <a:buSzPts val="1400"/>
              <a:buFont typeface="Arial"/>
              <a:buChar char="●"/>
            </a:pPr>
            <a:r>
              <a:rPr lang="en" sz="1400" dirty="0">
                <a:solidFill>
                  <a:srgbClr val="666666"/>
                </a:solidFill>
                <a:latin typeface="Arial"/>
                <a:ea typeface="Arial"/>
                <a:cs typeface="Arial"/>
                <a:sym typeface="Arial"/>
              </a:rPr>
              <a:t>Sportsmanship</a:t>
            </a:r>
            <a:endParaRPr sz="1400" dirty="0">
              <a:solidFill>
                <a:srgbClr val="666666"/>
              </a:solidFill>
              <a:latin typeface="Arial"/>
              <a:ea typeface="Arial"/>
              <a:cs typeface="Arial"/>
              <a:sym typeface="Arial"/>
            </a:endParaRPr>
          </a:p>
          <a:p>
            <a:pPr marL="457200" lvl="0" indent="-317500" algn="l" rtl="0">
              <a:lnSpc>
                <a:spcPct val="90000"/>
              </a:lnSpc>
              <a:spcBef>
                <a:spcPts val="0"/>
              </a:spcBef>
              <a:spcAft>
                <a:spcPts val="0"/>
              </a:spcAft>
              <a:buClr>
                <a:srgbClr val="666666"/>
              </a:buClr>
              <a:buSzPts val="1400"/>
              <a:buFont typeface="Arial"/>
              <a:buChar char="●"/>
            </a:pPr>
            <a:r>
              <a:rPr lang="en" sz="1400" dirty="0">
                <a:solidFill>
                  <a:srgbClr val="666666"/>
                </a:solidFill>
                <a:latin typeface="Arial"/>
                <a:ea typeface="Arial"/>
                <a:cs typeface="Arial"/>
                <a:sym typeface="Arial"/>
              </a:rPr>
              <a:t>Respect</a:t>
            </a:r>
          </a:p>
          <a:p>
            <a:pPr marL="457200" lvl="0" indent="-317500" algn="l" rtl="0">
              <a:lnSpc>
                <a:spcPct val="90000"/>
              </a:lnSpc>
              <a:spcBef>
                <a:spcPts val="0"/>
              </a:spcBef>
              <a:spcAft>
                <a:spcPts val="0"/>
              </a:spcAft>
              <a:buClr>
                <a:srgbClr val="666666"/>
              </a:buClr>
              <a:buSzPts val="1400"/>
              <a:buFont typeface="Arial"/>
              <a:buChar char="●"/>
            </a:pPr>
            <a:r>
              <a:rPr lang="en" sz="1400" dirty="0">
                <a:solidFill>
                  <a:srgbClr val="666666"/>
                </a:solidFill>
                <a:latin typeface="Arial"/>
                <a:ea typeface="Arial"/>
                <a:cs typeface="Arial"/>
                <a:sym typeface="Arial"/>
              </a:rPr>
              <a:t>Cele</a:t>
            </a:r>
            <a:r>
              <a:rPr lang="en-US" sz="1400" dirty="0" err="1">
                <a:solidFill>
                  <a:srgbClr val="666666"/>
                </a:solidFill>
                <a:latin typeface="Arial"/>
                <a:ea typeface="Arial"/>
                <a:cs typeface="Arial"/>
                <a:sym typeface="Arial"/>
              </a:rPr>
              <a:t>brations</a:t>
            </a:r>
            <a:endParaRPr lang="en" sz="1400" dirty="0">
              <a:solidFill>
                <a:srgbClr val="666666"/>
              </a:solidFill>
              <a:latin typeface="Arial"/>
              <a:ea typeface="Arial"/>
              <a:cs typeface="Arial"/>
              <a:sym typeface="Arial"/>
            </a:endParaRPr>
          </a:p>
          <a:p>
            <a:pPr marL="457200" lvl="0" indent="-317500" algn="l" rtl="0">
              <a:lnSpc>
                <a:spcPct val="90000"/>
              </a:lnSpc>
              <a:spcBef>
                <a:spcPts val="0"/>
              </a:spcBef>
              <a:spcAft>
                <a:spcPts val="0"/>
              </a:spcAft>
              <a:buClr>
                <a:srgbClr val="666666"/>
              </a:buClr>
              <a:buSzPts val="1400"/>
              <a:buFont typeface="Arial"/>
              <a:buChar char="●"/>
            </a:pPr>
            <a:endParaRPr sz="1400" dirty="0">
              <a:solidFill>
                <a:srgbClr val="000000"/>
              </a:solidFill>
              <a:latin typeface="Arial"/>
              <a:ea typeface="Arial"/>
              <a:cs typeface="Arial"/>
              <a:sym typeface="Arial"/>
            </a:endParaRPr>
          </a:p>
          <a:p>
            <a:pPr marL="0" lvl="0" indent="0" algn="l" rtl="0">
              <a:spcBef>
                <a:spcPts val="0"/>
              </a:spcBef>
              <a:spcAft>
                <a:spcPts val="1600"/>
              </a:spcAft>
              <a:buNone/>
            </a:pPr>
            <a:endParaRPr sz="1400" dirty="0">
              <a:solidFill>
                <a:srgbClr val="666666"/>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2"/>
          <p:cNvSpPr txBox="1">
            <a:spLocks noGrp="1"/>
          </p:cNvSpPr>
          <p:nvPr>
            <p:ph type="title"/>
          </p:nvPr>
        </p:nvSpPr>
        <p:spPr>
          <a:xfrm>
            <a:off x="460950" y="441575"/>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EXPECTATIONS</a:t>
            </a:r>
            <a:endParaRPr/>
          </a:p>
        </p:txBody>
      </p:sp>
      <p:sp>
        <p:nvSpPr>
          <p:cNvPr id="192" name="Google Shape;192;p32"/>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lnSpc>
                <a:spcPct val="90000"/>
              </a:lnSpc>
              <a:spcBef>
                <a:spcPts val="1200"/>
              </a:spcBef>
              <a:spcAft>
                <a:spcPts val="0"/>
              </a:spcAft>
              <a:buNone/>
            </a:pPr>
            <a:r>
              <a:rPr lang="en" sz="2400" b="1" dirty="0">
                <a:solidFill>
                  <a:srgbClr val="000000"/>
                </a:solidFill>
                <a:latin typeface="Arial"/>
                <a:ea typeface="Arial"/>
                <a:cs typeface="Arial"/>
                <a:sym typeface="Arial"/>
              </a:rPr>
              <a:t>Athletic Handbook</a:t>
            </a:r>
            <a:endParaRPr sz="2400" b="1" dirty="0">
              <a:solidFill>
                <a:srgbClr val="000000"/>
              </a:solidFill>
              <a:latin typeface="Arial"/>
              <a:ea typeface="Arial"/>
              <a:cs typeface="Arial"/>
              <a:sym typeface="Arial"/>
            </a:endParaRPr>
          </a:p>
          <a:p>
            <a:pPr marL="0" lvl="0" indent="0" algn="l" rtl="0">
              <a:lnSpc>
                <a:spcPct val="90000"/>
              </a:lnSpc>
              <a:spcBef>
                <a:spcPts val="1200"/>
              </a:spcBef>
              <a:spcAft>
                <a:spcPts val="0"/>
              </a:spcAft>
              <a:buNone/>
            </a:pPr>
            <a:r>
              <a:rPr lang="en" sz="1400" dirty="0">
                <a:solidFill>
                  <a:srgbClr val="000000"/>
                </a:solidFill>
                <a:latin typeface="Arial"/>
                <a:ea typeface="Arial"/>
                <a:cs typeface="Arial"/>
                <a:sym typeface="Arial"/>
              </a:rPr>
              <a:t>Available ~</a:t>
            </a:r>
            <a:endParaRPr sz="1400" dirty="0">
              <a:solidFill>
                <a:srgbClr val="000000"/>
              </a:solidFill>
              <a:latin typeface="Arial"/>
              <a:ea typeface="Arial"/>
              <a:cs typeface="Arial"/>
              <a:sym typeface="Arial"/>
            </a:endParaRPr>
          </a:p>
          <a:p>
            <a:pPr marL="0" lvl="0" indent="0" algn="l" rtl="0">
              <a:lnSpc>
                <a:spcPct val="90000"/>
              </a:lnSpc>
              <a:spcBef>
                <a:spcPts val="1200"/>
              </a:spcBef>
              <a:spcAft>
                <a:spcPts val="0"/>
              </a:spcAft>
              <a:buNone/>
            </a:pPr>
            <a:r>
              <a:rPr lang="en" sz="1400" dirty="0">
                <a:solidFill>
                  <a:srgbClr val="000000"/>
                </a:solidFill>
                <a:latin typeface="Arial"/>
                <a:ea typeface="Arial"/>
                <a:cs typeface="Arial"/>
                <a:sym typeface="Arial"/>
              </a:rPr>
              <a:t>  FHS Website</a:t>
            </a:r>
            <a:endParaRPr sz="1400" dirty="0">
              <a:solidFill>
                <a:srgbClr val="000000"/>
              </a:solidFill>
              <a:latin typeface="Arial"/>
              <a:ea typeface="Arial"/>
              <a:cs typeface="Arial"/>
              <a:sym typeface="Arial"/>
            </a:endParaRPr>
          </a:p>
          <a:p>
            <a:pPr marL="0" lvl="0" indent="0" algn="l" rtl="0">
              <a:lnSpc>
                <a:spcPct val="90000"/>
              </a:lnSpc>
              <a:spcBef>
                <a:spcPts val="1200"/>
              </a:spcBef>
              <a:spcAft>
                <a:spcPts val="0"/>
              </a:spcAft>
              <a:buNone/>
            </a:pPr>
            <a:r>
              <a:rPr lang="en" sz="1400" dirty="0">
                <a:solidFill>
                  <a:srgbClr val="000000"/>
                </a:solidFill>
                <a:latin typeface="Arial"/>
                <a:ea typeface="Arial"/>
                <a:cs typeface="Arial"/>
                <a:sym typeface="Arial"/>
              </a:rPr>
              <a:t>  </a:t>
            </a:r>
            <a:r>
              <a:rPr lang="en-US" sz="1400" dirty="0">
                <a:solidFill>
                  <a:srgbClr val="000000"/>
                </a:solidFill>
                <a:latin typeface="Arial"/>
                <a:ea typeface="Arial"/>
                <a:cs typeface="Arial"/>
                <a:sym typeface="Arial"/>
              </a:rPr>
              <a:t>FinalForms </a:t>
            </a:r>
            <a:r>
              <a:rPr lang="en" sz="1400" dirty="0">
                <a:solidFill>
                  <a:srgbClr val="000000"/>
                </a:solidFill>
                <a:latin typeface="Arial"/>
                <a:ea typeface="Arial"/>
                <a:cs typeface="Arial"/>
                <a:sym typeface="Arial"/>
              </a:rPr>
              <a:t>Website</a:t>
            </a:r>
            <a:endParaRPr sz="1400" dirty="0">
              <a:solidFill>
                <a:srgbClr val="000000"/>
              </a:solidFill>
              <a:latin typeface="Arial"/>
              <a:ea typeface="Arial"/>
              <a:cs typeface="Arial"/>
              <a:sym typeface="Arial"/>
            </a:endParaRPr>
          </a:p>
          <a:p>
            <a:pPr marL="0" lvl="0" indent="0" algn="l" rtl="0">
              <a:lnSpc>
                <a:spcPct val="90000"/>
              </a:lnSpc>
              <a:spcBef>
                <a:spcPts val="1200"/>
              </a:spcBef>
              <a:spcAft>
                <a:spcPts val="0"/>
              </a:spcAft>
              <a:buNone/>
            </a:pPr>
            <a:r>
              <a:rPr lang="en" sz="1400" dirty="0">
                <a:solidFill>
                  <a:srgbClr val="000000"/>
                </a:solidFill>
                <a:latin typeface="Arial"/>
                <a:ea typeface="Arial"/>
                <a:cs typeface="Arial"/>
                <a:sym typeface="Arial"/>
              </a:rPr>
              <a:t>Please review and understand the expectations to be a student-athlete at Flagstaff High School</a:t>
            </a:r>
            <a:endParaRPr sz="1400" dirty="0">
              <a:solidFill>
                <a:srgbClr val="000000"/>
              </a:solidFill>
              <a:latin typeface="Arial"/>
              <a:ea typeface="Arial"/>
              <a:cs typeface="Arial"/>
              <a:sym typeface="Arial"/>
            </a:endParaRPr>
          </a:p>
          <a:p>
            <a:pPr marL="457200" lvl="0" indent="0" algn="l" rtl="0">
              <a:lnSpc>
                <a:spcPct val="90000"/>
              </a:lnSpc>
              <a:spcBef>
                <a:spcPts val="1200"/>
              </a:spcBef>
              <a:spcAft>
                <a:spcPts val="0"/>
              </a:spcAft>
              <a:buNone/>
            </a:pPr>
            <a:endParaRPr sz="1400" dirty="0">
              <a:solidFill>
                <a:srgbClr val="000000"/>
              </a:solidFill>
              <a:latin typeface="Arial"/>
              <a:ea typeface="Arial"/>
              <a:cs typeface="Arial"/>
              <a:sym typeface="Arial"/>
            </a:endParaRPr>
          </a:p>
          <a:p>
            <a:pPr marL="457200" lvl="0" indent="0" algn="l" rtl="0">
              <a:lnSpc>
                <a:spcPct val="90000"/>
              </a:lnSpc>
              <a:spcBef>
                <a:spcPts val="1200"/>
              </a:spcBef>
              <a:spcAft>
                <a:spcPts val="0"/>
              </a:spcAft>
              <a:buNone/>
            </a:pPr>
            <a:endParaRPr sz="1400" dirty="0">
              <a:solidFill>
                <a:srgbClr val="000000"/>
              </a:solidFill>
              <a:latin typeface="Arial"/>
              <a:ea typeface="Arial"/>
              <a:cs typeface="Arial"/>
              <a:sym typeface="Arial"/>
            </a:endParaRPr>
          </a:p>
          <a:p>
            <a:pPr marL="0" lvl="0" indent="0" algn="l" rtl="0">
              <a:spcBef>
                <a:spcPts val="0"/>
              </a:spcBef>
              <a:spcAft>
                <a:spcPts val="1600"/>
              </a:spcAft>
              <a:buNone/>
            </a:pPr>
            <a:endParaRPr sz="1400" dirty="0">
              <a:solidFill>
                <a:srgbClr val="666666"/>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3"/>
          <p:cNvSpPr txBox="1">
            <a:spLocks noGrp="1"/>
          </p:cNvSpPr>
          <p:nvPr>
            <p:ph type="title"/>
          </p:nvPr>
        </p:nvSpPr>
        <p:spPr>
          <a:xfrm>
            <a:off x="460950" y="441575"/>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COMMUNICATION</a:t>
            </a:r>
            <a:endParaRPr/>
          </a:p>
        </p:txBody>
      </p:sp>
      <p:sp>
        <p:nvSpPr>
          <p:cNvPr id="198" name="Google Shape;198;p33"/>
          <p:cNvSpPr txBox="1">
            <a:spLocks noGrp="1"/>
          </p:cNvSpPr>
          <p:nvPr>
            <p:ph type="body" idx="1"/>
          </p:nvPr>
        </p:nvSpPr>
        <p:spPr>
          <a:xfrm>
            <a:off x="460950" y="1747525"/>
            <a:ext cx="8222100" cy="3268500"/>
          </a:xfrm>
          <a:prstGeom prst="rect">
            <a:avLst/>
          </a:prstGeom>
        </p:spPr>
        <p:txBody>
          <a:bodyPr spcFirstLastPara="1" wrap="square" lIns="91425" tIns="91425" rIns="91425" bIns="91425" anchor="t" anchorCtr="0">
            <a:noAutofit/>
          </a:bodyPr>
          <a:lstStyle/>
          <a:p>
            <a:pPr marL="0" lvl="0" indent="0" algn="l" rtl="0">
              <a:lnSpc>
                <a:spcPct val="90000"/>
              </a:lnSpc>
              <a:spcBef>
                <a:spcPts val="1200"/>
              </a:spcBef>
              <a:spcAft>
                <a:spcPts val="0"/>
              </a:spcAft>
              <a:buNone/>
            </a:pPr>
            <a:r>
              <a:rPr lang="en" sz="2400">
                <a:solidFill>
                  <a:srgbClr val="000000"/>
                </a:solidFill>
                <a:latin typeface="Arial"/>
                <a:ea typeface="Arial"/>
                <a:cs typeface="Arial"/>
                <a:sym typeface="Arial"/>
              </a:rPr>
              <a:t>We are here to help, please contact us if you need assistance.  However please remember that when contacting coaches it is important that you do it away from competition, right before and right after a competition are difficult times to give you the attention you deserve, so please allow some time to pass before approaching a coach with a frustration or concern.</a:t>
            </a:r>
            <a:endParaRPr sz="2400">
              <a:solidFill>
                <a:srgbClr val="000000"/>
              </a:solidFill>
              <a:latin typeface="Arial"/>
              <a:ea typeface="Arial"/>
              <a:cs typeface="Arial"/>
              <a:sym typeface="Arial"/>
            </a:endParaRPr>
          </a:p>
          <a:p>
            <a:pPr marL="0" lvl="0" indent="0" algn="l" rtl="0">
              <a:lnSpc>
                <a:spcPct val="90000"/>
              </a:lnSpc>
              <a:spcBef>
                <a:spcPts val="1200"/>
              </a:spcBef>
              <a:spcAft>
                <a:spcPts val="0"/>
              </a:spcAft>
              <a:buNone/>
            </a:pPr>
            <a:endParaRPr sz="1400">
              <a:solidFill>
                <a:srgbClr val="000000"/>
              </a:solidFill>
              <a:latin typeface="Arial"/>
              <a:ea typeface="Arial"/>
              <a:cs typeface="Arial"/>
              <a:sym typeface="Arial"/>
            </a:endParaRPr>
          </a:p>
          <a:p>
            <a:pPr marL="0" lvl="0" indent="0" algn="l" rtl="0">
              <a:spcBef>
                <a:spcPts val="0"/>
              </a:spcBef>
              <a:spcAft>
                <a:spcPts val="1600"/>
              </a:spcAft>
              <a:buNone/>
            </a:pPr>
            <a:endParaRPr sz="1400">
              <a:solidFill>
                <a:srgbClr val="666666"/>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t>Jeannine Brandel, Athletic Director</a:t>
            </a:r>
            <a:endParaRPr sz="2400"/>
          </a:p>
        </p:txBody>
      </p:sp>
      <p:sp>
        <p:nvSpPr>
          <p:cNvPr id="84" name="Google Shape;84;p15"/>
          <p:cNvSpPr txBox="1"/>
          <p:nvPr/>
        </p:nvSpPr>
        <p:spPr>
          <a:xfrm>
            <a:off x="4202525" y="1139075"/>
            <a:ext cx="4075200" cy="379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Roboto"/>
                <a:ea typeface="Roboto"/>
                <a:cs typeface="Roboto"/>
                <a:sym typeface="Roboto"/>
              </a:rPr>
              <a:t>Flagstaff High School</a:t>
            </a:r>
            <a:endParaRPr sz="2400" b="1">
              <a:latin typeface="Roboto"/>
              <a:ea typeface="Roboto"/>
              <a:cs typeface="Roboto"/>
              <a:sym typeface="Roboto"/>
            </a:endParaRPr>
          </a:p>
          <a:p>
            <a:pPr marL="0" lvl="0" indent="0" algn="l" rtl="0">
              <a:spcBef>
                <a:spcPts val="0"/>
              </a:spcBef>
              <a:spcAft>
                <a:spcPts val="0"/>
              </a:spcAft>
              <a:buNone/>
            </a:pPr>
            <a:r>
              <a:rPr lang="en" sz="2400">
                <a:latin typeface="Roboto"/>
                <a:ea typeface="Roboto"/>
                <a:cs typeface="Roboto"/>
                <a:sym typeface="Roboto"/>
              </a:rPr>
              <a:t>400 West Elm</a:t>
            </a:r>
            <a:endParaRPr sz="2400">
              <a:latin typeface="Roboto"/>
              <a:ea typeface="Roboto"/>
              <a:cs typeface="Roboto"/>
              <a:sym typeface="Roboto"/>
            </a:endParaRPr>
          </a:p>
          <a:p>
            <a:pPr marL="0" lvl="0" indent="0" algn="l" rtl="0">
              <a:spcBef>
                <a:spcPts val="0"/>
              </a:spcBef>
              <a:spcAft>
                <a:spcPts val="0"/>
              </a:spcAft>
              <a:buNone/>
            </a:pPr>
            <a:r>
              <a:rPr lang="en" sz="2400">
                <a:latin typeface="Roboto"/>
                <a:ea typeface="Roboto"/>
                <a:cs typeface="Roboto"/>
                <a:sym typeface="Roboto"/>
              </a:rPr>
              <a:t>Flagstaff AZ  86001</a:t>
            </a:r>
            <a:endParaRPr sz="2400">
              <a:latin typeface="Roboto"/>
              <a:ea typeface="Roboto"/>
              <a:cs typeface="Roboto"/>
              <a:sym typeface="Roboto"/>
            </a:endParaRPr>
          </a:p>
          <a:p>
            <a:pPr marL="0" lvl="0" indent="0" algn="l" rtl="0">
              <a:spcBef>
                <a:spcPts val="0"/>
              </a:spcBef>
              <a:spcAft>
                <a:spcPts val="0"/>
              </a:spcAft>
              <a:buNone/>
            </a:pPr>
            <a:endParaRPr sz="2400">
              <a:latin typeface="Roboto"/>
              <a:ea typeface="Roboto"/>
              <a:cs typeface="Roboto"/>
              <a:sym typeface="Roboto"/>
            </a:endParaRPr>
          </a:p>
          <a:p>
            <a:pPr marL="0" lvl="0" indent="0" algn="l" rtl="0">
              <a:spcBef>
                <a:spcPts val="0"/>
              </a:spcBef>
              <a:spcAft>
                <a:spcPts val="0"/>
              </a:spcAft>
              <a:buNone/>
            </a:pPr>
            <a:r>
              <a:rPr lang="en" sz="2400">
                <a:latin typeface="Roboto"/>
                <a:ea typeface="Roboto"/>
                <a:cs typeface="Roboto"/>
                <a:sym typeface="Roboto"/>
              </a:rPr>
              <a:t>Office Phone:</a:t>
            </a:r>
            <a:endParaRPr sz="2400">
              <a:latin typeface="Roboto"/>
              <a:ea typeface="Roboto"/>
              <a:cs typeface="Roboto"/>
              <a:sym typeface="Roboto"/>
            </a:endParaRPr>
          </a:p>
          <a:p>
            <a:pPr marL="0" lvl="0" indent="0" algn="l" rtl="0">
              <a:spcBef>
                <a:spcPts val="0"/>
              </a:spcBef>
              <a:spcAft>
                <a:spcPts val="0"/>
              </a:spcAft>
              <a:buNone/>
            </a:pPr>
            <a:r>
              <a:rPr lang="en" sz="2400">
                <a:latin typeface="Roboto"/>
                <a:ea typeface="Roboto"/>
                <a:cs typeface="Roboto"/>
                <a:sym typeface="Roboto"/>
              </a:rPr>
              <a:t>	(928) 773-8105</a:t>
            </a:r>
            <a:endParaRPr sz="2400">
              <a:latin typeface="Roboto"/>
              <a:ea typeface="Roboto"/>
              <a:cs typeface="Roboto"/>
              <a:sym typeface="Roboto"/>
            </a:endParaRPr>
          </a:p>
          <a:p>
            <a:pPr marL="0" lvl="0" indent="0" algn="l" rtl="0">
              <a:spcBef>
                <a:spcPts val="0"/>
              </a:spcBef>
              <a:spcAft>
                <a:spcPts val="0"/>
              </a:spcAft>
              <a:buNone/>
            </a:pPr>
            <a:r>
              <a:rPr lang="en" sz="2400">
                <a:latin typeface="Roboto"/>
                <a:ea typeface="Roboto"/>
                <a:cs typeface="Roboto"/>
                <a:sym typeface="Roboto"/>
              </a:rPr>
              <a:t>Cell Phone:</a:t>
            </a:r>
            <a:endParaRPr sz="2400">
              <a:latin typeface="Roboto"/>
              <a:ea typeface="Roboto"/>
              <a:cs typeface="Roboto"/>
              <a:sym typeface="Roboto"/>
            </a:endParaRPr>
          </a:p>
          <a:p>
            <a:pPr marL="0" lvl="0" indent="0" algn="l" rtl="0">
              <a:spcBef>
                <a:spcPts val="0"/>
              </a:spcBef>
              <a:spcAft>
                <a:spcPts val="0"/>
              </a:spcAft>
              <a:buNone/>
            </a:pPr>
            <a:r>
              <a:rPr lang="en" sz="2400">
                <a:latin typeface="Roboto"/>
                <a:ea typeface="Roboto"/>
                <a:cs typeface="Roboto"/>
                <a:sym typeface="Roboto"/>
              </a:rPr>
              <a:t>	(928) 607-4250</a:t>
            </a:r>
            <a:endParaRPr sz="2400">
              <a:latin typeface="Roboto"/>
              <a:ea typeface="Roboto"/>
              <a:cs typeface="Roboto"/>
              <a:sym typeface="Roboto"/>
            </a:endParaRPr>
          </a:p>
          <a:p>
            <a:pPr marL="0" lvl="0" indent="0" algn="l" rtl="0">
              <a:spcBef>
                <a:spcPts val="0"/>
              </a:spcBef>
              <a:spcAft>
                <a:spcPts val="0"/>
              </a:spcAft>
              <a:buNone/>
            </a:pPr>
            <a:r>
              <a:rPr lang="en" sz="2400">
                <a:latin typeface="Roboto"/>
                <a:ea typeface="Roboto"/>
                <a:cs typeface="Roboto"/>
                <a:sym typeface="Roboto"/>
              </a:rPr>
              <a:t>Email:</a:t>
            </a:r>
            <a:endParaRPr sz="2400">
              <a:latin typeface="Roboto"/>
              <a:ea typeface="Roboto"/>
              <a:cs typeface="Roboto"/>
              <a:sym typeface="Roboto"/>
            </a:endParaRPr>
          </a:p>
          <a:p>
            <a:pPr marL="0" lvl="0" indent="0" algn="l" rtl="0">
              <a:spcBef>
                <a:spcPts val="0"/>
              </a:spcBef>
              <a:spcAft>
                <a:spcPts val="0"/>
              </a:spcAft>
              <a:buNone/>
            </a:pPr>
            <a:r>
              <a:rPr lang="en" sz="2400">
                <a:latin typeface="Roboto"/>
                <a:ea typeface="Roboto"/>
                <a:cs typeface="Roboto"/>
                <a:sym typeface="Roboto"/>
              </a:rPr>
              <a:t>	jbrandel@fusd1.org</a:t>
            </a:r>
            <a:endParaRPr sz="2400">
              <a:latin typeface="Roboto"/>
              <a:ea typeface="Roboto"/>
              <a:cs typeface="Roboto"/>
              <a:sym typeface="Roboto"/>
            </a:endParaRPr>
          </a:p>
          <a:p>
            <a:pPr marL="0" lvl="0" indent="0" algn="l" rtl="0">
              <a:spcBef>
                <a:spcPts val="0"/>
              </a:spcBef>
              <a:spcAft>
                <a:spcPts val="0"/>
              </a:spcAft>
              <a:buNone/>
            </a:pPr>
            <a:endParaRPr sz="2400">
              <a:latin typeface="Roboto"/>
              <a:ea typeface="Roboto"/>
              <a:cs typeface="Roboto"/>
              <a:sym typeface="Roboto"/>
            </a:endParaRPr>
          </a:p>
          <a:p>
            <a:pPr marL="0" lvl="0" indent="0" algn="l" rtl="0">
              <a:spcBef>
                <a:spcPts val="0"/>
              </a:spcBef>
              <a:spcAft>
                <a:spcPts val="0"/>
              </a:spcAft>
              <a:buNone/>
            </a:pPr>
            <a:endParaRPr sz="2400">
              <a:latin typeface="Roboto"/>
              <a:ea typeface="Roboto"/>
              <a:cs typeface="Roboto"/>
              <a:sym typeface="Roboto"/>
            </a:endParaRPr>
          </a:p>
        </p:txBody>
      </p:sp>
      <p:pic>
        <p:nvPicPr>
          <p:cNvPr id="85" name="Google Shape;85;p15"/>
          <p:cNvPicPr preferRelativeResize="0"/>
          <p:nvPr/>
        </p:nvPicPr>
        <p:blipFill>
          <a:blip r:embed="rId3">
            <a:alphaModFix/>
          </a:blip>
          <a:stretch>
            <a:fillRect/>
          </a:stretch>
        </p:blipFill>
        <p:spPr>
          <a:xfrm>
            <a:off x="98250" y="721925"/>
            <a:ext cx="3936926" cy="39369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7"/>
          <p:cNvSpPr txBox="1">
            <a:spLocks noGrp="1"/>
          </p:cNvSpPr>
          <p:nvPr>
            <p:ph type="title"/>
          </p:nvPr>
        </p:nvSpPr>
        <p:spPr>
          <a:xfrm>
            <a:off x="372850" y="448650"/>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COVID IMPACT ON SPORTS</a:t>
            </a:r>
            <a:endParaRPr/>
          </a:p>
        </p:txBody>
      </p:sp>
      <p:sp>
        <p:nvSpPr>
          <p:cNvPr id="158" name="Google Shape;158;p27"/>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solidFill>
                  <a:srgbClr val="000000"/>
                </a:solidFill>
                <a:latin typeface="Arial"/>
                <a:ea typeface="Arial"/>
                <a:cs typeface="Arial"/>
                <a:sym typeface="Arial"/>
              </a:rPr>
              <a:t>Standard Stay Healthy Procedures for ALL Members of the Athletic Community</a:t>
            </a:r>
            <a:endParaRPr sz="1200" b="1" dirty="0">
              <a:solidFill>
                <a:srgbClr val="000000"/>
              </a:solidFill>
              <a:latin typeface="Arial"/>
              <a:ea typeface="Arial"/>
              <a:cs typeface="Arial"/>
              <a:sym typeface="Arial"/>
            </a:endParaRPr>
          </a:p>
          <a:p>
            <a:pPr marL="457200" lvl="0" indent="-304800" algn="l" rtl="0">
              <a:spcBef>
                <a:spcPts val="600"/>
              </a:spcBef>
              <a:spcAft>
                <a:spcPts val="0"/>
              </a:spcAft>
              <a:buClr>
                <a:srgbClr val="000000"/>
              </a:buClr>
              <a:buSzPts val="1200"/>
              <a:buFont typeface="Arial"/>
              <a:buChar char="●"/>
            </a:pPr>
            <a:r>
              <a:rPr lang="en" sz="1200" dirty="0">
                <a:solidFill>
                  <a:srgbClr val="000000"/>
                </a:solidFill>
                <a:latin typeface="Arial"/>
                <a:ea typeface="Arial"/>
                <a:cs typeface="Arial"/>
                <a:sym typeface="Arial"/>
              </a:rPr>
              <a:t>Stay home when sick.</a:t>
            </a:r>
            <a:endParaRPr sz="1200" dirty="0">
              <a:solidFill>
                <a:srgbClr val="000000"/>
              </a:solidFill>
              <a:latin typeface="Arial"/>
              <a:ea typeface="Arial"/>
              <a:cs typeface="Arial"/>
              <a:sym typeface="Arial"/>
            </a:endParaRPr>
          </a:p>
          <a:p>
            <a:pPr marL="457200" lvl="0" indent="-304800" algn="l" rtl="0">
              <a:spcBef>
                <a:spcPts val="0"/>
              </a:spcBef>
              <a:spcAft>
                <a:spcPts val="0"/>
              </a:spcAft>
              <a:buClr>
                <a:srgbClr val="000000"/>
              </a:buClr>
              <a:buSzPts val="1200"/>
              <a:buFont typeface="Arial"/>
              <a:buChar char="●"/>
            </a:pPr>
            <a:r>
              <a:rPr lang="en" sz="1200" dirty="0">
                <a:solidFill>
                  <a:srgbClr val="000000"/>
                </a:solidFill>
                <a:latin typeface="Arial"/>
                <a:ea typeface="Arial"/>
                <a:cs typeface="Arial"/>
                <a:sym typeface="Arial"/>
              </a:rPr>
              <a:t>Wash hands frequently for at least 20 seconds.</a:t>
            </a:r>
            <a:endParaRPr sz="1200" dirty="0">
              <a:solidFill>
                <a:srgbClr val="000000"/>
              </a:solidFill>
              <a:latin typeface="Arial"/>
              <a:ea typeface="Arial"/>
              <a:cs typeface="Arial"/>
              <a:sym typeface="Arial"/>
            </a:endParaRPr>
          </a:p>
          <a:p>
            <a:pPr marL="457200" lvl="0" indent="-304800" algn="l" rtl="0">
              <a:spcBef>
                <a:spcPts val="0"/>
              </a:spcBef>
              <a:spcAft>
                <a:spcPts val="0"/>
              </a:spcAft>
              <a:buClr>
                <a:srgbClr val="000000"/>
              </a:buClr>
              <a:buSzPts val="1200"/>
              <a:buChar char="●"/>
            </a:pPr>
            <a:r>
              <a:rPr lang="en" sz="1200" dirty="0">
                <a:solidFill>
                  <a:srgbClr val="000000"/>
                </a:solidFill>
                <a:latin typeface="Arial"/>
                <a:ea typeface="Arial"/>
                <a:cs typeface="Arial"/>
                <a:sym typeface="Arial"/>
              </a:rPr>
              <a:t>Use sanitizer.</a:t>
            </a:r>
            <a:endParaRPr sz="1200" dirty="0">
              <a:solidFill>
                <a:srgbClr val="000000"/>
              </a:solidFill>
              <a:latin typeface="Arial"/>
              <a:ea typeface="Arial"/>
              <a:cs typeface="Arial"/>
              <a:sym typeface="Arial"/>
            </a:endParaRPr>
          </a:p>
          <a:p>
            <a:pPr marL="457200" lvl="0" indent="-304800" algn="l" rtl="0">
              <a:spcBef>
                <a:spcPts val="0"/>
              </a:spcBef>
              <a:spcAft>
                <a:spcPts val="0"/>
              </a:spcAft>
              <a:buClr>
                <a:srgbClr val="000000"/>
              </a:buClr>
              <a:buSzPts val="1200"/>
              <a:buFont typeface="Arial"/>
              <a:buChar char="●"/>
            </a:pPr>
            <a:r>
              <a:rPr lang="en" sz="1200" dirty="0">
                <a:solidFill>
                  <a:srgbClr val="000000"/>
                </a:solidFill>
                <a:latin typeface="Arial"/>
                <a:ea typeface="Arial"/>
                <a:cs typeface="Arial"/>
                <a:sym typeface="Arial"/>
              </a:rPr>
              <a:t>Cover your mouth and face if you sneeze or cough (sneeze or cough into your elbow).</a:t>
            </a:r>
            <a:endParaRPr sz="1200" dirty="0">
              <a:solidFill>
                <a:srgbClr val="000000"/>
              </a:solidFill>
              <a:latin typeface="Arial"/>
              <a:ea typeface="Arial"/>
              <a:cs typeface="Arial"/>
              <a:sym typeface="Arial"/>
            </a:endParaRPr>
          </a:p>
          <a:p>
            <a:pPr marL="457200" lvl="0" indent="-304800" algn="l" rtl="0">
              <a:spcBef>
                <a:spcPts val="0"/>
              </a:spcBef>
              <a:spcAft>
                <a:spcPts val="0"/>
              </a:spcAft>
              <a:buClr>
                <a:srgbClr val="000000"/>
              </a:buClr>
              <a:buSzPts val="1200"/>
              <a:buChar char="●"/>
            </a:pPr>
            <a:r>
              <a:rPr lang="en" sz="1200" dirty="0">
                <a:solidFill>
                  <a:srgbClr val="000000"/>
                </a:solidFill>
                <a:latin typeface="Arial"/>
                <a:ea typeface="Arial"/>
                <a:cs typeface="Arial"/>
                <a:sym typeface="Arial"/>
              </a:rPr>
              <a:t>Avoid touching face with hands.</a:t>
            </a:r>
            <a:endParaRPr sz="1200" dirty="0">
              <a:solidFill>
                <a:srgbClr val="000000"/>
              </a:solidFill>
              <a:latin typeface="Arial"/>
              <a:ea typeface="Arial"/>
              <a:cs typeface="Arial"/>
              <a:sym typeface="Arial"/>
            </a:endParaRPr>
          </a:p>
          <a:p>
            <a:pPr marL="457200" lvl="0" indent="-304800" algn="l" rtl="0">
              <a:spcBef>
                <a:spcPts val="0"/>
              </a:spcBef>
              <a:spcAft>
                <a:spcPts val="0"/>
              </a:spcAft>
              <a:buClr>
                <a:srgbClr val="000000"/>
              </a:buClr>
              <a:buSzPts val="1200"/>
              <a:buChar char="●"/>
            </a:pPr>
            <a:r>
              <a:rPr lang="en" sz="1200" dirty="0">
                <a:solidFill>
                  <a:srgbClr val="000000"/>
                </a:solidFill>
                <a:latin typeface="Arial"/>
                <a:ea typeface="Arial"/>
                <a:cs typeface="Arial"/>
                <a:sym typeface="Arial"/>
              </a:rPr>
              <a:t>Avoid physical contact</a:t>
            </a:r>
            <a:endParaRPr sz="1200" dirty="0">
              <a:solidFill>
                <a:srgbClr val="000000"/>
              </a:solidFill>
              <a:latin typeface="Arial"/>
              <a:ea typeface="Arial"/>
              <a:cs typeface="Arial"/>
              <a:sym typeface="Arial"/>
            </a:endParaRPr>
          </a:p>
          <a:p>
            <a:pPr marL="457200" lvl="0" indent="-304800" algn="l" rtl="0">
              <a:spcBef>
                <a:spcPts val="0"/>
              </a:spcBef>
              <a:spcAft>
                <a:spcPts val="0"/>
              </a:spcAft>
              <a:buClr>
                <a:srgbClr val="000000"/>
              </a:buClr>
              <a:buSzPts val="1200"/>
              <a:buFont typeface="Arial"/>
              <a:buChar char="●"/>
            </a:pPr>
            <a:r>
              <a:rPr lang="en" sz="1200" dirty="0">
                <a:solidFill>
                  <a:srgbClr val="000000"/>
                </a:solidFill>
                <a:latin typeface="Arial"/>
                <a:ea typeface="Arial"/>
                <a:cs typeface="Arial"/>
                <a:sym typeface="Arial"/>
              </a:rPr>
              <a:t>WEAR MASKS </a:t>
            </a:r>
            <a:r>
              <a:rPr lang="en-US" sz="1200" dirty="0">
                <a:solidFill>
                  <a:srgbClr val="000000"/>
                </a:solidFill>
                <a:latin typeface="Arial"/>
                <a:ea typeface="Arial"/>
                <a:cs typeface="Arial"/>
                <a:sym typeface="Arial"/>
              </a:rPr>
              <a:t>if practical – not required</a:t>
            </a:r>
            <a:endParaRPr sz="1200" dirty="0">
              <a:solidFill>
                <a:srgbClr val="000000"/>
              </a:solidFill>
              <a:latin typeface="Arial"/>
              <a:ea typeface="Arial"/>
              <a:cs typeface="Arial"/>
              <a:sym typeface="Arial"/>
            </a:endParaRPr>
          </a:p>
        </p:txBody>
      </p:sp>
      <p:sp>
        <p:nvSpPr>
          <p:cNvPr id="159" name="Google Shape;159;p27"/>
          <p:cNvSpPr txBox="1">
            <a:spLocks noGrp="1"/>
          </p:cNvSpPr>
          <p:nvPr>
            <p:ph type="body" idx="2"/>
          </p:nvPr>
        </p:nvSpPr>
        <p:spPr>
          <a:xfrm>
            <a:off x="4672200" y="1919075"/>
            <a:ext cx="3999900" cy="286164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000000"/>
                </a:solidFill>
                <a:latin typeface="Arial"/>
                <a:ea typeface="Arial"/>
                <a:cs typeface="Arial"/>
                <a:sym typeface="Arial"/>
              </a:rPr>
              <a:t>Athlete Positive:  </a:t>
            </a:r>
          </a:p>
          <a:p>
            <a:pPr marL="0" lvl="0" indent="0" algn="l" rtl="0">
              <a:spcBef>
                <a:spcPts val="0"/>
              </a:spcBef>
              <a:spcAft>
                <a:spcPts val="0"/>
              </a:spcAft>
              <a:buNone/>
            </a:pPr>
            <a:r>
              <a:rPr lang="en" b="1" dirty="0">
                <a:solidFill>
                  <a:srgbClr val="000000"/>
                </a:solidFill>
                <a:latin typeface="Arial"/>
                <a:ea typeface="Arial"/>
                <a:cs typeface="Arial"/>
                <a:sym typeface="Arial"/>
              </a:rPr>
              <a:t>	</a:t>
            </a:r>
            <a:r>
              <a:rPr lang="en-US" b="1" dirty="0">
                <a:solidFill>
                  <a:srgbClr val="000000"/>
                </a:solidFill>
                <a:latin typeface="Arial"/>
                <a:ea typeface="Arial"/>
                <a:cs typeface="Arial"/>
                <a:sym typeface="Arial"/>
              </a:rPr>
              <a:t>Isolate a minimum of 5 days</a:t>
            </a:r>
          </a:p>
          <a:p>
            <a:pPr marL="0" lvl="0" indent="0" algn="l" rtl="0">
              <a:spcBef>
                <a:spcPts val="0"/>
              </a:spcBef>
              <a:spcAft>
                <a:spcPts val="0"/>
              </a:spcAft>
              <a:buNone/>
            </a:pPr>
            <a:r>
              <a:rPr lang="en-US" b="1" dirty="0">
                <a:solidFill>
                  <a:srgbClr val="000000"/>
                </a:solidFill>
                <a:latin typeface="Arial"/>
                <a:ea typeface="Arial"/>
                <a:cs typeface="Arial"/>
                <a:sym typeface="Arial"/>
              </a:rPr>
              <a:t>	Don’t hurt the team – it’s better</a:t>
            </a:r>
          </a:p>
          <a:p>
            <a:pPr marL="0" lvl="0" indent="0" algn="l" rtl="0">
              <a:spcBef>
                <a:spcPts val="0"/>
              </a:spcBef>
              <a:spcAft>
                <a:spcPts val="0"/>
              </a:spcAft>
              <a:buNone/>
            </a:pPr>
            <a:r>
              <a:rPr lang="en-US" b="1" dirty="0">
                <a:solidFill>
                  <a:srgbClr val="000000"/>
                </a:solidFill>
                <a:latin typeface="Arial"/>
                <a:ea typeface="Arial"/>
                <a:cs typeface="Arial"/>
                <a:sym typeface="Arial"/>
              </a:rPr>
              <a:t>	to miss 5 days than to bring down </a:t>
            </a:r>
          </a:p>
          <a:p>
            <a:pPr marL="0" lvl="0" indent="0" algn="l" rtl="0">
              <a:spcBef>
                <a:spcPts val="0"/>
              </a:spcBef>
              <a:spcAft>
                <a:spcPts val="0"/>
              </a:spcAft>
              <a:buNone/>
            </a:pPr>
            <a:r>
              <a:rPr lang="en-US" b="1" dirty="0">
                <a:solidFill>
                  <a:srgbClr val="000000"/>
                </a:solidFill>
                <a:latin typeface="Arial"/>
                <a:ea typeface="Arial"/>
                <a:cs typeface="Arial"/>
                <a:sym typeface="Arial"/>
              </a:rPr>
              <a:t>	the whole team.</a:t>
            </a:r>
          </a:p>
          <a:p>
            <a:pPr marL="0" lvl="0" indent="0" algn="l" rtl="0">
              <a:spcBef>
                <a:spcPts val="600"/>
              </a:spcBef>
              <a:spcAft>
                <a:spcPts val="0"/>
              </a:spcAft>
              <a:buNone/>
            </a:pPr>
            <a:r>
              <a:rPr lang="en-US" b="1" dirty="0">
                <a:solidFill>
                  <a:srgbClr val="000000"/>
                </a:solidFill>
                <a:latin typeface="Arial"/>
                <a:ea typeface="Arial"/>
                <a:cs typeface="Arial"/>
                <a:sym typeface="Arial"/>
              </a:rPr>
              <a:t>Don’t share water bottles.</a:t>
            </a:r>
          </a:p>
          <a:p>
            <a:pPr marL="0" lvl="0" indent="0" algn="l" rtl="0">
              <a:spcBef>
                <a:spcPts val="600"/>
              </a:spcBef>
              <a:spcAft>
                <a:spcPts val="0"/>
              </a:spcAft>
              <a:buNone/>
            </a:pPr>
            <a:r>
              <a:rPr lang="en-US" b="1" dirty="0">
                <a:solidFill>
                  <a:srgbClr val="000000"/>
                </a:solidFill>
                <a:latin typeface="Arial"/>
                <a:ea typeface="Arial"/>
                <a:cs typeface="Arial"/>
                <a:sym typeface="Arial"/>
              </a:rPr>
              <a:t>Be Smart!</a:t>
            </a:r>
            <a:endParaRPr b="1" dirty="0">
              <a:solidFill>
                <a:srgbClr val="000000"/>
              </a:solidFill>
              <a:latin typeface="Arial"/>
              <a:ea typeface="Arial"/>
              <a:cs typeface="Arial"/>
              <a:sym typeface="Arial"/>
            </a:endParaRPr>
          </a:p>
          <a:p>
            <a:pPr marL="0" lvl="0" indent="0" algn="ctr" rtl="0">
              <a:spcBef>
                <a:spcPts val="600"/>
              </a:spcBef>
              <a:spcAft>
                <a:spcPts val="0"/>
              </a:spcAft>
              <a:buNone/>
            </a:pPr>
            <a:r>
              <a:rPr lang="en" b="1" dirty="0">
                <a:solidFill>
                  <a:srgbClr val="000000"/>
                </a:solidFill>
                <a:latin typeface="Arial"/>
                <a:ea typeface="Arial"/>
                <a:cs typeface="Arial"/>
                <a:sym typeface="Arial"/>
              </a:rPr>
              <a:t>Additional Information Available on the </a:t>
            </a:r>
            <a:r>
              <a:rPr lang="en-US" b="1" dirty="0">
                <a:solidFill>
                  <a:srgbClr val="000000"/>
                </a:solidFill>
                <a:latin typeface="Arial"/>
                <a:ea typeface="Arial"/>
                <a:cs typeface="Arial"/>
                <a:sym typeface="Arial"/>
              </a:rPr>
              <a:t>District and </a:t>
            </a:r>
            <a:r>
              <a:rPr lang="en" b="1" dirty="0">
                <a:solidFill>
                  <a:srgbClr val="000000"/>
                </a:solidFill>
                <a:latin typeface="Arial"/>
                <a:ea typeface="Arial"/>
                <a:cs typeface="Arial"/>
                <a:sym typeface="Arial"/>
              </a:rPr>
              <a:t>Athletic Website</a:t>
            </a:r>
            <a:endParaRPr b="1" dirty="0">
              <a:solidFill>
                <a:srgbClr val="000000"/>
              </a:solidFill>
              <a:latin typeface="Arial"/>
              <a:ea typeface="Arial"/>
              <a:cs typeface="Arial"/>
              <a:sym typeface="Arial"/>
            </a:endParaRPr>
          </a:p>
          <a:p>
            <a:pPr marL="0" lvl="0" indent="0" algn="l" rtl="0">
              <a:spcBef>
                <a:spcPts val="1600"/>
              </a:spcBef>
              <a:spcAft>
                <a:spcPts val="1600"/>
              </a:spcAft>
              <a:buNone/>
            </a:pPr>
            <a:endParaRPr b="1" dirty="0">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8"/>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COVID-19 INFORMATON</a:t>
            </a:r>
            <a:endParaRPr/>
          </a:p>
        </p:txBody>
      </p:sp>
      <p:pic>
        <p:nvPicPr>
          <p:cNvPr id="165" name="Google Shape;165;p28"/>
          <p:cNvPicPr preferRelativeResize="0"/>
          <p:nvPr/>
        </p:nvPicPr>
        <p:blipFill>
          <a:blip r:embed="rId3">
            <a:alphaModFix/>
          </a:blip>
          <a:stretch>
            <a:fillRect/>
          </a:stretch>
        </p:blipFill>
        <p:spPr>
          <a:xfrm>
            <a:off x="715678" y="1807700"/>
            <a:ext cx="1828800" cy="1828800"/>
          </a:xfrm>
          <a:prstGeom prst="rect">
            <a:avLst/>
          </a:prstGeom>
          <a:noFill/>
          <a:ln>
            <a:noFill/>
          </a:ln>
        </p:spPr>
      </p:pic>
      <p:sp>
        <p:nvSpPr>
          <p:cNvPr id="166" name="Google Shape;166;p28"/>
          <p:cNvSpPr txBox="1"/>
          <p:nvPr/>
        </p:nvSpPr>
        <p:spPr>
          <a:xfrm>
            <a:off x="3649874" y="106200"/>
            <a:ext cx="5115300" cy="503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lang="en" dirty="0">
              <a:latin typeface="Roboto"/>
              <a:ea typeface="Roboto"/>
              <a:cs typeface="Roboto"/>
              <a:sym typeface="Roboto"/>
            </a:endParaRPr>
          </a:p>
          <a:p>
            <a:pPr marL="0" lvl="0" indent="0" algn="l" rtl="0">
              <a:spcBef>
                <a:spcPts val="0"/>
              </a:spcBef>
              <a:spcAft>
                <a:spcPts val="0"/>
              </a:spcAft>
              <a:buNone/>
            </a:pPr>
            <a:endParaRPr lang="en" dirty="0">
              <a:latin typeface="Roboto"/>
              <a:ea typeface="Roboto"/>
              <a:cs typeface="Roboto"/>
              <a:sym typeface="Roboto"/>
            </a:endParaRPr>
          </a:p>
          <a:p>
            <a:pPr marL="0" lvl="0" indent="0" algn="l" rtl="0">
              <a:spcBef>
                <a:spcPts val="0"/>
              </a:spcBef>
              <a:spcAft>
                <a:spcPts val="0"/>
              </a:spcAft>
              <a:buNone/>
            </a:pPr>
            <a:r>
              <a:rPr lang="en" dirty="0">
                <a:latin typeface="Roboto"/>
                <a:ea typeface="Roboto"/>
                <a:cs typeface="Roboto"/>
                <a:sym typeface="Roboto"/>
              </a:rPr>
              <a:t>COVID-19 PROTOCOL:</a:t>
            </a: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457200" lvl="0" indent="-317500" algn="l" rtl="0">
              <a:spcBef>
                <a:spcPts val="0"/>
              </a:spcBef>
              <a:spcAft>
                <a:spcPts val="0"/>
              </a:spcAft>
              <a:buSzPts val="1400"/>
              <a:buChar char="●"/>
            </a:pPr>
            <a:r>
              <a:rPr lang="en-US" dirty="0"/>
              <a:t>More often than not, the better-prepared team wins.  Don’t underestimate the competition – get the scouting report on COVID-19,  Then get the facts about vaccination.  Prepare and execute your game plan accordingly.  #</a:t>
            </a:r>
            <a:r>
              <a:rPr lang="en-US" dirty="0" err="1"/>
              <a:t>DontMissYourShot</a:t>
            </a:r>
            <a:endParaRPr lang="en-US" dirty="0"/>
          </a:p>
          <a:p>
            <a:pPr marL="457200" lvl="0" indent="-317500" algn="l" rtl="0">
              <a:spcBef>
                <a:spcPts val="0"/>
              </a:spcBef>
              <a:spcAft>
                <a:spcPts val="0"/>
              </a:spcAft>
              <a:buSzPts val="1400"/>
              <a:buChar char="●"/>
            </a:pPr>
            <a:endParaRPr lang="en-US" dirty="0"/>
          </a:p>
          <a:p>
            <a:pPr marL="457200" lvl="0" indent="-317500" algn="l" rtl="0">
              <a:spcBef>
                <a:spcPts val="0"/>
              </a:spcBef>
              <a:spcAft>
                <a:spcPts val="0"/>
              </a:spcAft>
              <a:buSzPts val="1400"/>
              <a:buChar char="●"/>
            </a:pPr>
            <a:r>
              <a:rPr lang="en-US" dirty="0"/>
              <a:t>Our ultimate goal is to ensure that all students have an opportunity to enjoy healthy participation in high school sports and performing arts.  </a:t>
            </a:r>
            <a:endParaRPr dirty="0">
              <a:latin typeface="Roboto"/>
              <a:ea typeface="Roboto"/>
              <a:cs typeface="Roboto"/>
              <a:sym typeface="Roboto"/>
            </a:endParaRPr>
          </a:p>
        </p:txBody>
      </p:sp>
    </p:spTree>
    <p:extLst>
      <p:ext uri="{BB962C8B-B14F-4D97-AF65-F5344CB8AC3E}">
        <p14:creationId xmlns:p14="http://schemas.microsoft.com/office/powerpoint/2010/main" val="24696051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4B405-B166-40C9-9F86-6201AE1E9FAC}"/>
              </a:ext>
            </a:extLst>
          </p:cNvPr>
          <p:cNvSpPr>
            <a:spLocks noGrp="1"/>
          </p:cNvSpPr>
          <p:nvPr>
            <p:ph type="title"/>
          </p:nvPr>
        </p:nvSpPr>
        <p:spPr/>
        <p:txBody>
          <a:bodyPr/>
          <a:lstStyle/>
          <a:p>
            <a:r>
              <a:rPr lang="en-US" dirty="0"/>
              <a:t>Return to Play Form</a:t>
            </a:r>
          </a:p>
        </p:txBody>
      </p:sp>
      <p:sp>
        <p:nvSpPr>
          <p:cNvPr id="3" name="Text Placeholder 2">
            <a:extLst>
              <a:ext uri="{FF2B5EF4-FFF2-40B4-BE49-F238E27FC236}">
                <a16:creationId xmlns:a16="http://schemas.microsoft.com/office/drawing/2014/main" id="{AF3DAF66-25B1-4282-BAC5-596D816675C4}"/>
              </a:ext>
            </a:extLst>
          </p:cNvPr>
          <p:cNvSpPr>
            <a:spLocks noGrp="1"/>
          </p:cNvSpPr>
          <p:nvPr>
            <p:ph type="body" idx="1"/>
          </p:nvPr>
        </p:nvSpPr>
        <p:spPr/>
        <p:txBody>
          <a:bodyPr/>
          <a:lstStyle/>
          <a:p>
            <a:r>
              <a:rPr lang="en-US" dirty="0"/>
              <a:t>Athletes who have tested positive to COVID will need to see a doctor and complete the return to play form.</a:t>
            </a:r>
          </a:p>
          <a:p>
            <a:pPr marL="152400" indent="0">
              <a:buNone/>
            </a:pPr>
            <a:endParaRPr lang="en-US" dirty="0"/>
          </a:p>
          <a:p>
            <a:r>
              <a:rPr lang="en-US" dirty="0"/>
              <a:t>This form is available in the registration materials under “Situational Forms”</a:t>
            </a:r>
          </a:p>
          <a:p>
            <a:pPr marL="152400" indent="0">
              <a:buNone/>
            </a:pPr>
            <a:endParaRPr lang="en-US" dirty="0"/>
          </a:p>
          <a:p>
            <a:r>
              <a:rPr lang="en-US" dirty="0"/>
              <a:t>Upon return athletes will work with our Athletic Training Staff to progress back to play.</a:t>
            </a:r>
          </a:p>
        </p:txBody>
      </p:sp>
      <p:sp>
        <p:nvSpPr>
          <p:cNvPr id="4" name="Rectangle 3">
            <a:extLst>
              <a:ext uri="{FF2B5EF4-FFF2-40B4-BE49-F238E27FC236}">
                <a16:creationId xmlns:a16="http://schemas.microsoft.com/office/drawing/2014/main" id="{F9E2B805-1E91-4432-9345-E3084838781F}"/>
              </a:ext>
            </a:extLst>
          </p:cNvPr>
          <p:cNvSpPr/>
          <p:nvPr/>
        </p:nvSpPr>
        <p:spPr>
          <a:xfrm>
            <a:off x="3498112" y="403259"/>
            <a:ext cx="5419810" cy="1815882"/>
          </a:xfrm>
          <a:prstGeom prst="rect">
            <a:avLst/>
          </a:prstGeom>
        </p:spPr>
        <p:txBody>
          <a:bodyPr wrap="square">
            <a:spAutoFit/>
          </a:bodyPr>
          <a:lstStyle/>
          <a:p>
            <a:r>
              <a:rPr lang="en-US" dirty="0"/>
              <a:t>Individuals who have had COVID-19 are at risk of developing severe cardiac complications that can affect participation in sport. There is limited research in this area particularly in youth athletes to standardize clinical decision making. For these reasons, it is strongly recommended that this form be completed by the patient’s primary care provider. Evaluation and management by the primary care provider allows for the patient’s past medical and cardiac history to be known. </a:t>
            </a:r>
          </a:p>
        </p:txBody>
      </p:sp>
      <p:sp>
        <p:nvSpPr>
          <p:cNvPr id="5" name="Rectangle 4">
            <a:extLst>
              <a:ext uri="{FF2B5EF4-FFF2-40B4-BE49-F238E27FC236}">
                <a16:creationId xmlns:a16="http://schemas.microsoft.com/office/drawing/2014/main" id="{6964F40D-6229-4E0B-AA92-651B3CD4694B}"/>
              </a:ext>
            </a:extLst>
          </p:cNvPr>
          <p:cNvSpPr/>
          <p:nvPr/>
        </p:nvSpPr>
        <p:spPr>
          <a:xfrm>
            <a:off x="3498112" y="2361266"/>
            <a:ext cx="5419810" cy="2462213"/>
          </a:xfrm>
          <a:prstGeom prst="rect">
            <a:avLst/>
          </a:prstGeom>
        </p:spPr>
        <p:txBody>
          <a:bodyPr wrap="square">
            <a:spAutoFit/>
          </a:bodyPr>
          <a:lstStyle/>
          <a:p>
            <a:r>
              <a:rPr lang="en-US" b="1" dirty="0"/>
              <a:t>Stage 1 </a:t>
            </a:r>
            <a:r>
              <a:rPr lang="en-US" dirty="0"/>
              <a:t>~ Light activity for 15 minutes or less at an intensity no greater than 70% of maximum heart rate (e.g. walking, jogging, stationary bike). No resistance training </a:t>
            </a:r>
          </a:p>
          <a:p>
            <a:r>
              <a:rPr lang="en-US" b="1" dirty="0"/>
              <a:t>Stage 2 </a:t>
            </a:r>
            <a:r>
              <a:rPr lang="en-US" dirty="0"/>
              <a:t>~ Light activity with simple movement activities (e.g. running drills) for 30 minutes or less at an intensity no greater than 80% maximum heart rate. No resistance training </a:t>
            </a:r>
          </a:p>
          <a:p>
            <a:r>
              <a:rPr lang="en-US" b="1" dirty="0"/>
              <a:t>Stage 3 </a:t>
            </a:r>
            <a:r>
              <a:rPr lang="en-US" dirty="0"/>
              <a:t>~ Progress to more complex training for 45 minutes or less at an intensity of no greater than 80% maximum heart rate. May add light resistance training. </a:t>
            </a:r>
          </a:p>
          <a:p>
            <a:r>
              <a:rPr lang="en-US" b="1" dirty="0"/>
              <a:t>Stage 4 </a:t>
            </a:r>
            <a:r>
              <a:rPr lang="en-US" dirty="0"/>
              <a:t>~ Normal training activity for 60 minutes or less at an intensity no greater than 80</a:t>
            </a:r>
          </a:p>
        </p:txBody>
      </p:sp>
    </p:spTree>
    <p:extLst>
      <p:ext uri="{BB962C8B-B14F-4D97-AF65-F5344CB8AC3E}">
        <p14:creationId xmlns:p14="http://schemas.microsoft.com/office/powerpoint/2010/main" val="312018951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5"/>
          <p:cNvSpPr txBox="1"/>
          <p:nvPr/>
        </p:nvSpPr>
        <p:spPr>
          <a:xfrm>
            <a:off x="86550" y="226350"/>
            <a:ext cx="8970900" cy="469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dirty="0">
                <a:solidFill>
                  <a:schemeClr val="lt1"/>
                </a:solidFill>
                <a:latin typeface="Roboto"/>
                <a:ea typeface="Roboto"/>
                <a:cs typeface="Roboto"/>
                <a:sym typeface="Roboto"/>
              </a:rPr>
              <a:t>Welcome and Have Fun</a:t>
            </a:r>
            <a:endParaRPr sz="4800" dirty="0">
              <a:solidFill>
                <a:schemeClr val="lt1"/>
              </a:solidFill>
              <a:latin typeface="Roboto"/>
              <a:ea typeface="Roboto"/>
              <a:cs typeface="Roboto"/>
              <a:sym typeface="Roboto"/>
            </a:endParaRPr>
          </a:p>
          <a:p>
            <a:pPr marL="0" lvl="0" indent="0" algn="ctr" rtl="0">
              <a:spcBef>
                <a:spcPts val="0"/>
              </a:spcBef>
              <a:spcAft>
                <a:spcPts val="0"/>
              </a:spcAft>
              <a:buNone/>
            </a:pPr>
            <a:endParaRPr sz="1800" dirty="0">
              <a:solidFill>
                <a:schemeClr val="lt1"/>
              </a:solidFill>
              <a:latin typeface="Roboto"/>
              <a:ea typeface="Roboto"/>
              <a:cs typeface="Roboto"/>
              <a:sym typeface="Roboto"/>
            </a:endParaRPr>
          </a:p>
          <a:p>
            <a:pPr marL="0" lvl="0" indent="0" algn="ctr" rtl="0">
              <a:spcBef>
                <a:spcPts val="0"/>
              </a:spcBef>
              <a:spcAft>
                <a:spcPts val="0"/>
              </a:spcAft>
              <a:buNone/>
            </a:pPr>
            <a:endParaRPr sz="1800" dirty="0">
              <a:solidFill>
                <a:schemeClr val="lt1"/>
              </a:solidFill>
              <a:latin typeface="Roboto"/>
              <a:ea typeface="Roboto"/>
              <a:cs typeface="Roboto"/>
              <a:sym typeface="Roboto"/>
            </a:endParaRPr>
          </a:p>
          <a:p>
            <a:pPr marL="0" lvl="0" indent="0" algn="ctr" rtl="0">
              <a:spcBef>
                <a:spcPts val="0"/>
              </a:spcBef>
              <a:spcAft>
                <a:spcPts val="0"/>
              </a:spcAft>
              <a:buNone/>
            </a:pPr>
            <a:r>
              <a:rPr lang="en-US" sz="1700" dirty="0">
                <a:solidFill>
                  <a:schemeClr val="lt1"/>
                </a:solidFill>
                <a:latin typeface="Roboto"/>
                <a:ea typeface="Roboto"/>
                <a:cs typeface="Roboto"/>
                <a:sym typeface="Roboto"/>
              </a:rPr>
              <a:t>“You’re not your circumstance,</a:t>
            </a:r>
          </a:p>
          <a:p>
            <a:pPr marL="0" lvl="0" indent="0" algn="ctr" rtl="0">
              <a:spcBef>
                <a:spcPts val="0"/>
              </a:spcBef>
              <a:spcAft>
                <a:spcPts val="0"/>
              </a:spcAft>
              <a:buNone/>
            </a:pPr>
            <a:r>
              <a:rPr lang="en-US" sz="1700" dirty="0">
                <a:solidFill>
                  <a:schemeClr val="lt1"/>
                </a:solidFill>
                <a:latin typeface="Roboto"/>
                <a:ea typeface="Roboto"/>
                <a:cs typeface="Roboto"/>
                <a:sym typeface="Roboto"/>
              </a:rPr>
              <a:t>You’re not what happens to you.</a:t>
            </a:r>
          </a:p>
          <a:p>
            <a:pPr marL="0" lvl="0" indent="0" algn="ctr" rtl="0">
              <a:spcBef>
                <a:spcPts val="0"/>
              </a:spcBef>
              <a:spcAft>
                <a:spcPts val="0"/>
              </a:spcAft>
              <a:buNone/>
            </a:pPr>
            <a:r>
              <a:rPr lang="en-US" sz="1700" dirty="0">
                <a:solidFill>
                  <a:schemeClr val="lt1"/>
                </a:solidFill>
                <a:latin typeface="Roboto"/>
                <a:ea typeface="Roboto"/>
                <a:cs typeface="Roboto"/>
                <a:sym typeface="Roboto"/>
              </a:rPr>
              <a:t>You’re what you make of it!</a:t>
            </a:r>
          </a:p>
          <a:p>
            <a:pPr marL="0" lvl="0" indent="0" algn="ctr" rtl="0">
              <a:spcBef>
                <a:spcPts val="0"/>
              </a:spcBef>
              <a:spcAft>
                <a:spcPts val="0"/>
              </a:spcAft>
              <a:buNone/>
            </a:pPr>
            <a:r>
              <a:rPr lang="en-US" sz="1700" dirty="0">
                <a:solidFill>
                  <a:schemeClr val="lt1"/>
                </a:solidFill>
                <a:latin typeface="Roboto"/>
                <a:ea typeface="Roboto"/>
                <a:cs typeface="Roboto"/>
                <a:sym typeface="Roboto"/>
              </a:rPr>
              <a:t>-- Jon Stewart</a:t>
            </a:r>
            <a:endParaRPr sz="1700" dirty="0">
              <a:solidFill>
                <a:schemeClr val="lt1"/>
              </a:solidFill>
              <a:latin typeface="Roboto"/>
              <a:ea typeface="Roboto"/>
              <a:cs typeface="Roboto"/>
              <a:sym typeface="Roboto"/>
            </a:endParaRPr>
          </a:p>
          <a:p>
            <a:pPr marL="0" lvl="0" indent="0" algn="ctr" rtl="0">
              <a:spcBef>
                <a:spcPts val="0"/>
              </a:spcBef>
              <a:spcAft>
                <a:spcPts val="0"/>
              </a:spcAft>
              <a:buNone/>
            </a:pPr>
            <a:endParaRPr sz="1700" dirty="0">
              <a:solidFill>
                <a:schemeClr val="lt1"/>
              </a:solidFill>
              <a:latin typeface="Roboto"/>
              <a:ea typeface="Roboto"/>
              <a:cs typeface="Roboto"/>
              <a:sym typeface="Roboto"/>
            </a:endParaRPr>
          </a:p>
          <a:p>
            <a:pPr marL="0" lvl="0" indent="0" algn="ctr" rtl="0">
              <a:spcBef>
                <a:spcPts val="0"/>
              </a:spcBef>
              <a:spcAft>
                <a:spcPts val="0"/>
              </a:spcAft>
              <a:buNone/>
            </a:pPr>
            <a:r>
              <a:rPr lang="en" sz="1700" dirty="0">
                <a:solidFill>
                  <a:schemeClr val="lt1"/>
                </a:solidFill>
                <a:latin typeface="Roboto"/>
                <a:ea typeface="Roboto"/>
                <a:cs typeface="Roboto"/>
                <a:sym typeface="Roboto"/>
              </a:rPr>
              <a:t>Stay Safe and most importantly --</a:t>
            </a:r>
            <a:endParaRPr sz="1700" dirty="0">
              <a:solidFill>
                <a:schemeClr val="lt1"/>
              </a:solidFill>
              <a:latin typeface="Roboto"/>
              <a:ea typeface="Roboto"/>
              <a:cs typeface="Roboto"/>
              <a:sym typeface="Roboto"/>
            </a:endParaRPr>
          </a:p>
          <a:p>
            <a:pPr marL="0" lvl="0" indent="0" algn="ctr" rtl="0">
              <a:spcBef>
                <a:spcPts val="0"/>
              </a:spcBef>
              <a:spcAft>
                <a:spcPts val="0"/>
              </a:spcAft>
              <a:buNone/>
            </a:pPr>
            <a:endParaRPr sz="1700" dirty="0">
              <a:solidFill>
                <a:schemeClr val="lt1"/>
              </a:solidFill>
              <a:latin typeface="Roboto"/>
              <a:ea typeface="Roboto"/>
              <a:cs typeface="Roboto"/>
              <a:sym typeface="Roboto"/>
            </a:endParaRPr>
          </a:p>
          <a:p>
            <a:pPr marL="0" lvl="0" indent="0" algn="ctr" rtl="0">
              <a:spcBef>
                <a:spcPts val="0"/>
              </a:spcBef>
              <a:spcAft>
                <a:spcPts val="0"/>
              </a:spcAft>
              <a:buNone/>
            </a:pPr>
            <a:r>
              <a:rPr lang="en" sz="2400" dirty="0">
                <a:solidFill>
                  <a:schemeClr val="lt1"/>
                </a:solidFill>
                <a:latin typeface="Roboto"/>
                <a:ea typeface="Roboto"/>
                <a:cs typeface="Roboto"/>
                <a:sym typeface="Roboto"/>
              </a:rPr>
              <a:t>ONCE AN EAGLE, ALWAYS AN EAGLE</a:t>
            </a:r>
            <a:endParaRPr sz="2400" dirty="0">
              <a:solidFill>
                <a:schemeClr val="lt1"/>
              </a:solidFill>
              <a:latin typeface="Roboto"/>
              <a:ea typeface="Roboto"/>
              <a:cs typeface="Roboto"/>
              <a:sym typeface="Roboto"/>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t>Donte’ Delia, Athletic Trainer</a:t>
            </a:r>
            <a:endParaRPr sz="2400"/>
          </a:p>
        </p:txBody>
      </p:sp>
      <p:sp>
        <p:nvSpPr>
          <p:cNvPr id="91" name="Google Shape;91;p16"/>
          <p:cNvSpPr txBox="1"/>
          <p:nvPr/>
        </p:nvSpPr>
        <p:spPr>
          <a:xfrm>
            <a:off x="4202525" y="1139075"/>
            <a:ext cx="4075200" cy="379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Roboto"/>
                <a:ea typeface="Roboto"/>
                <a:cs typeface="Roboto"/>
                <a:sym typeface="Roboto"/>
              </a:rPr>
              <a:t>Flagstaff High School</a:t>
            </a:r>
            <a:endParaRPr sz="2400" b="1">
              <a:latin typeface="Roboto"/>
              <a:ea typeface="Roboto"/>
              <a:cs typeface="Roboto"/>
              <a:sym typeface="Roboto"/>
            </a:endParaRPr>
          </a:p>
          <a:p>
            <a:pPr marL="0" lvl="0" indent="0" algn="l" rtl="0">
              <a:spcBef>
                <a:spcPts val="0"/>
              </a:spcBef>
              <a:spcAft>
                <a:spcPts val="0"/>
              </a:spcAft>
              <a:buNone/>
            </a:pPr>
            <a:r>
              <a:rPr lang="en" sz="2400">
                <a:latin typeface="Roboto"/>
                <a:ea typeface="Roboto"/>
                <a:cs typeface="Roboto"/>
                <a:sym typeface="Roboto"/>
              </a:rPr>
              <a:t>400 West Elm</a:t>
            </a:r>
            <a:endParaRPr sz="2400">
              <a:latin typeface="Roboto"/>
              <a:ea typeface="Roboto"/>
              <a:cs typeface="Roboto"/>
              <a:sym typeface="Roboto"/>
            </a:endParaRPr>
          </a:p>
          <a:p>
            <a:pPr marL="0" lvl="0" indent="0" algn="l" rtl="0">
              <a:spcBef>
                <a:spcPts val="0"/>
              </a:spcBef>
              <a:spcAft>
                <a:spcPts val="0"/>
              </a:spcAft>
              <a:buNone/>
            </a:pPr>
            <a:r>
              <a:rPr lang="en" sz="2400">
                <a:latin typeface="Roboto"/>
                <a:ea typeface="Roboto"/>
                <a:cs typeface="Roboto"/>
                <a:sym typeface="Roboto"/>
              </a:rPr>
              <a:t>Flagstaff AZ  86001</a:t>
            </a:r>
            <a:endParaRPr sz="2400">
              <a:latin typeface="Roboto"/>
              <a:ea typeface="Roboto"/>
              <a:cs typeface="Roboto"/>
              <a:sym typeface="Roboto"/>
            </a:endParaRPr>
          </a:p>
          <a:p>
            <a:pPr marL="0" lvl="0" indent="0" algn="l" rtl="0">
              <a:spcBef>
                <a:spcPts val="0"/>
              </a:spcBef>
              <a:spcAft>
                <a:spcPts val="0"/>
              </a:spcAft>
              <a:buNone/>
            </a:pPr>
            <a:endParaRPr sz="2400">
              <a:latin typeface="Roboto"/>
              <a:ea typeface="Roboto"/>
              <a:cs typeface="Roboto"/>
              <a:sym typeface="Roboto"/>
            </a:endParaRPr>
          </a:p>
          <a:p>
            <a:pPr marL="0" lvl="0" indent="0" algn="l" rtl="0">
              <a:spcBef>
                <a:spcPts val="0"/>
              </a:spcBef>
              <a:spcAft>
                <a:spcPts val="0"/>
              </a:spcAft>
              <a:buNone/>
            </a:pPr>
            <a:r>
              <a:rPr lang="en" sz="2400">
                <a:latin typeface="Roboto"/>
                <a:ea typeface="Roboto"/>
                <a:cs typeface="Roboto"/>
                <a:sym typeface="Roboto"/>
              </a:rPr>
              <a:t>Office Phone:</a:t>
            </a:r>
            <a:endParaRPr sz="2400">
              <a:latin typeface="Roboto"/>
              <a:ea typeface="Roboto"/>
              <a:cs typeface="Roboto"/>
              <a:sym typeface="Roboto"/>
            </a:endParaRPr>
          </a:p>
          <a:p>
            <a:pPr marL="0" lvl="0" indent="0" algn="l" rtl="0">
              <a:spcBef>
                <a:spcPts val="0"/>
              </a:spcBef>
              <a:spcAft>
                <a:spcPts val="0"/>
              </a:spcAft>
              <a:buNone/>
            </a:pPr>
            <a:r>
              <a:rPr lang="en" sz="2400">
                <a:latin typeface="Roboto"/>
                <a:ea typeface="Roboto"/>
                <a:cs typeface="Roboto"/>
                <a:sym typeface="Roboto"/>
              </a:rPr>
              <a:t>	(928) 773-8140</a:t>
            </a:r>
            <a:endParaRPr sz="2400">
              <a:latin typeface="Roboto"/>
              <a:ea typeface="Roboto"/>
              <a:cs typeface="Roboto"/>
              <a:sym typeface="Roboto"/>
            </a:endParaRPr>
          </a:p>
          <a:p>
            <a:pPr marL="0" lvl="0" indent="0" algn="l" rtl="0">
              <a:spcBef>
                <a:spcPts val="0"/>
              </a:spcBef>
              <a:spcAft>
                <a:spcPts val="0"/>
              </a:spcAft>
              <a:buNone/>
            </a:pPr>
            <a:r>
              <a:rPr lang="en" sz="2400">
                <a:latin typeface="Roboto"/>
                <a:ea typeface="Roboto"/>
                <a:cs typeface="Roboto"/>
                <a:sym typeface="Roboto"/>
              </a:rPr>
              <a:t>Cell Phone:</a:t>
            </a:r>
            <a:endParaRPr sz="2400">
              <a:latin typeface="Roboto"/>
              <a:ea typeface="Roboto"/>
              <a:cs typeface="Roboto"/>
              <a:sym typeface="Roboto"/>
            </a:endParaRPr>
          </a:p>
          <a:p>
            <a:pPr marL="0" lvl="0" indent="0" algn="l" rtl="0">
              <a:spcBef>
                <a:spcPts val="0"/>
              </a:spcBef>
              <a:spcAft>
                <a:spcPts val="0"/>
              </a:spcAft>
              <a:buNone/>
            </a:pPr>
            <a:r>
              <a:rPr lang="en" sz="2400">
                <a:latin typeface="Roboto"/>
                <a:ea typeface="Roboto"/>
                <a:cs typeface="Roboto"/>
                <a:sym typeface="Roboto"/>
              </a:rPr>
              <a:t>	(623) 824-9680</a:t>
            </a:r>
            <a:endParaRPr sz="2400">
              <a:latin typeface="Roboto"/>
              <a:ea typeface="Roboto"/>
              <a:cs typeface="Roboto"/>
              <a:sym typeface="Roboto"/>
            </a:endParaRPr>
          </a:p>
          <a:p>
            <a:pPr marL="0" lvl="0" indent="0" algn="l" rtl="0">
              <a:spcBef>
                <a:spcPts val="0"/>
              </a:spcBef>
              <a:spcAft>
                <a:spcPts val="0"/>
              </a:spcAft>
              <a:buNone/>
            </a:pPr>
            <a:r>
              <a:rPr lang="en" sz="2400">
                <a:latin typeface="Roboto"/>
                <a:ea typeface="Roboto"/>
                <a:cs typeface="Roboto"/>
                <a:sym typeface="Roboto"/>
              </a:rPr>
              <a:t>Email:</a:t>
            </a:r>
            <a:endParaRPr sz="2400">
              <a:latin typeface="Roboto"/>
              <a:ea typeface="Roboto"/>
              <a:cs typeface="Roboto"/>
              <a:sym typeface="Roboto"/>
            </a:endParaRPr>
          </a:p>
          <a:p>
            <a:pPr marL="0" lvl="0" indent="0" algn="l" rtl="0">
              <a:spcBef>
                <a:spcPts val="0"/>
              </a:spcBef>
              <a:spcAft>
                <a:spcPts val="0"/>
              </a:spcAft>
              <a:buNone/>
            </a:pPr>
            <a:r>
              <a:rPr lang="en" sz="2400">
                <a:latin typeface="Roboto"/>
                <a:ea typeface="Roboto"/>
                <a:cs typeface="Roboto"/>
                <a:sym typeface="Roboto"/>
              </a:rPr>
              <a:t>	ddelia@fusd1.org</a:t>
            </a:r>
            <a:endParaRPr sz="2400">
              <a:latin typeface="Roboto"/>
              <a:ea typeface="Roboto"/>
              <a:cs typeface="Roboto"/>
              <a:sym typeface="Roboto"/>
            </a:endParaRPr>
          </a:p>
          <a:p>
            <a:pPr marL="0" lvl="0" indent="0" algn="l" rtl="0">
              <a:spcBef>
                <a:spcPts val="0"/>
              </a:spcBef>
              <a:spcAft>
                <a:spcPts val="0"/>
              </a:spcAft>
              <a:buNone/>
            </a:pPr>
            <a:endParaRPr sz="2400">
              <a:latin typeface="Roboto"/>
              <a:ea typeface="Roboto"/>
              <a:cs typeface="Roboto"/>
              <a:sym typeface="Roboto"/>
            </a:endParaRPr>
          </a:p>
          <a:p>
            <a:pPr marL="0" lvl="0" indent="0" algn="l" rtl="0">
              <a:spcBef>
                <a:spcPts val="0"/>
              </a:spcBef>
              <a:spcAft>
                <a:spcPts val="0"/>
              </a:spcAft>
              <a:buNone/>
            </a:pPr>
            <a:endParaRPr sz="2400">
              <a:latin typeface="Roboto"/>
              <a:ea typeface="Roboto"/>
              <a:cs typeface="Roboto"/>
              <a:sym typeface="Roboto"/>
            </a:endParaRPr>
          </a:p>
        </p:txBody>
      </p:sp>
      <p:pic>
        <p:nvPicPr>
          <p:cNvPr id="92" name="Google Shape;92;p16"/>
          <p:cNvPicPr preferRelativeResize="0"/>
          <p:nvPr/>
        </p:nvPicPr>
        <p:blipFill>
          <a:blip r:embed="rId3">
            <a:alphaModFix/>
          </a:blip>
          <a:stretch>
            <a:fillRect/>
          </a:stretch>
        </p:blipFill>
        <p:spPr>
          <a:xfrm>
            <a:off x="98250" y="729000"/>
            <a:ext cx="3936926" cy="39369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rgbClr val="000000"/>
                </a:solidFill>
              </a:rPr>
              <a:t>Return to Play</a:t>
            </a:r>
            <a:endParaRPr b="1" u="sng">
              <a:solidFill>
                <a:srgbClr val="000000"/>
              </a:solidFill>
            </a:endParaRPr>
          </a:p>
          <a:p>
            <a:pPr marL="457200" lvl="0" indent="-317500" algn="l" rtl="0">
              <a:spcBef>
                <a:spcPts val="1600"/>
              </a:spcBef>
              <a:spcAft>
                <a:spcPts val="0"/>
              </a:spcAft>
              <a:buClr>
                <a:srgbClr val="000000"/>
              </a:buClr>
              <a:buSzPts val="1400"/>
              <a:buChar char="●"/>
            </a:pPr>
            <a:r>
              <a:rPr lang="en">
                <a:solidFill>
                  <a:srgbClr val="000000"/>
                </a:solidFill>
              </a:rPr>
              <a:t>Minimum 7 day progression back to play requirement</a:t>
            </a:r>
            <a:endParaRPr>
              <a:solidFill>
                <a:srgbClr val="000000"/>
              </a:solidFill>
            </a:endParaRPr>
          </a:p>
          <a:p>
            <a:pPr marL="457200" lvl="0" indent="-317500" algn="l" rtl="0">
              <a:spcBef>
                <a:spcPts val="0"/>
              </a:spcBef>
              <a:spcAft>
                <a:spcPts val="0"/>
              </a:spcAft>
              <a:buClr>
                <a:srgbClr val="000000"/>
              </a:buClr>
              <a:buSzPts val="1400"/>
              <a:buChar char="●"/>
            </a:pPr>
            <a:r>
              <a:rPr lang="en">
                <a:solidFill>
                  <a:srgbClr val="000000"/>
                </a:solidFill>
              </a:rPr>
              <a:t>Twenty-four hours asymptomatic will begin the progression</a:t>
            </a:r>
            <a:endParaRPr>
              <a:solidFill>
                <a:srgbClr val="000000"/>
              </a:solidFill>
            </a:endParaRPr>
          </a:p>
          <a:p>
            <a:pPr marL="457200" lvl="0" indent="-317500" algn="l" rtl="0">
              <a:spcBef>
                <a:spcPts val="0"/>
              </a:spcBef>
              <a:spcAft>
                <a:spcPts val="0"/>
              </a:spcAft>
              <a:buClr>
                <a:srgbClr val="000000"/>
              </a:buClr>
              <a:buSzPts val="1400"/>
              <a:buChar char="●"/>
            </a:pPr>
            <a:r>
              <a:rPr lang="en">
                <a:solidFill>
                  <a:srgbClr val="000000"/>
                </a:solidFill>
              </a:rPr>
              <a:t>Progression will be done with ATC/L until fully cleared</a:t>
            </a:r>
            <a:endParaRPr>
              <a:solidFill>
                <a:srgbClr val="000000"/>
              </a:solidFill>
            </a:endParaRPr>
          </a:p>
          <a:p>
            <a:pPr marL="457200" lvl="0" indent="-317500" algn="l" rtl="0">
              <a:spcBef>
                <a:spcPts val="0"/>
              </a:spcBef>
              <a:spcAft>
                <a:spcPts val="0"/>
              </a:spcAft>
              <a:buClr>
                <a:srgbClr val="000000"/>
              </a:buClr>
              <a:buSzPts val="1400"/>
              <a:buChar char="●"/>
            </a:pPr>
            <a:r>
              <a:rPr lang="en">
                <a:solidFill>
                  <a:srgbClr val="000000"/>
                </a:solidFill>
              </a:rPr>
              <a:t>If symptoms return during progression student/athlete will start progression over</a:t>
            </a:r>
            <a:endParaRPr>
              <a:solidFill>
                <a:srgbClr val="000000"/>
              </a:solidFill>
            </a:endParaRPr>
          </a:p>
        </p:txBody>
      </p:sp>
      <p:sp>
        <p:nvSpPr>
          <p:cNvPr id="104" name="Google Shape;104;p1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ATHLETIC TRAINER</a:t>
            </a:r>
            <a:endParaRPr/>
          </a:p>
          <a:p>
            <a:pPr marL="0" lvl="0" indent="0" algn="ctr" rtl="0">
              <a:spcBef>
                <a:spcPts val="0"/>
              </a:spcBef>
              <a:spcAft>
                <a:spcPts val="0"/>
              </a:spcAft>
              <a:buNone/>
            </a:pPr>
            <a:r>
              <a:rPr lang="en"/>
              <a:t>CONCUSSION PROTOCOL</a:t>
            </a:r>
            <a:endParaRPr/>
          </a:p>
        </p:txBody>
      </p:sp>
      <p:sp>
        <p:nvSpPr>
          <p:cNvPr id="105" name="Google Shape;105;p18"/>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rgbClr val="000000"/>
                </a:solidFill>
              </a:rPr>
              <a:t>Return to Learn</a:t>
            </a:r>
            <a:endParaRPr b="1" u="sng">
              <a:solidFill>
                <a:srgbClr val="000000"/>
              </a:solidFill>
            </a:endParaRPr>
          </a:p>
          <a:p>
            <a:pPr marL="457200" lvl="0" indent="-317500" algn="l" rtl="0">
              <a:spcBef>
                <a:spcPts val="1600"/>
              </a:spcBef>
              <a:spcAft>
                <a:spcPts val="0"/>
              </a:spcAft>
              <a:buClr>
                <a:srgbClr val="000000"/>
              </a:buClr>
              <a:buSzPts val="1400"/>
              <a:buChar char="●"/>
            </a:pPr>
            <a:r>
              <a:rPr lang="en">
                <a:solidFill>
                  <a:srgbClr val="000000"/>
                </a:solidFill>
              </a:rPr>
              <a:t>Limited screen time</a:t>
            </a:r>
            <a:endParaRPr>
              <a:solidFill>
                <a:srgbClr val="000000"/>
              </a:solidFill>
            </a:endParaRPr>
          </a:p>
          <a:p>
            <a:pPr marL="457200" lvl="0" indent="-317500" algn="l" rtl="0">
              <a:spcBef>
                <a:spcPts val="0"/>
              </a:spcBef>
              <a:spcAft>
                <a:spcPts val="0"/>
              </a:spcAft>
              <a:buClr>
                <a:srgbClr val="000000"/>
              </a:buClr>
              <a:buSzPts val="1400"/>
              <a:buChar char="●"/>
            </a:pPr>
            <a:r>
              <a:rPr lang="en">
                <a:solidFill>
                  <a:srgbClr val="000000"/>
                </a:solidFill>
              </a:rPr>
              <a:t>Standard adjustments will be in place 7 school days after diagnosis</a:t>
            </a:r>
            <a:endParaRPr>
              <a:solidFill>
                <a:srgbClr val="000000"/>
              </a:solidFill>
            </a:endParaRPr>
          </a:p>
          <a:p>
            <a:pPr marL="457200" lvl="0" indent="-317500" algn="l" rtl="0">
              <a:spcBef>
                <a:spcPts val="0"/>
              </a:spcBef>
              <a:spcAft>
                <a:spcPts val="0"/>
              </a:spcAft>
              <a:buClr>
                <a:srgbClr val="000000"/>
              </a:buClr>
              <a:buSzPts val="1400"/>
              <a:buChar char="●"/>
            </a:pPr>
            <a:r>
              <a:rPr lang="en">
                <a:solidFill>
                  <a:srgbClr val="000000"/>
                </a:solidFill>
              </a:rPr>
              <a:t>If additional adjustments need to be made, parent may request meeting with teachers, counselors and ATC/L</a:t>
            </a:r>
            <a:endParaRPr>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txBox="1">
            <a:spLocks noGrp="1"/>
          </p:cNvSpPr>
          <p:nvPr>
            <p:ph type="title"/>
          </p:nvPr>
        </p:nvSpPr>
        <p:spPr>
          <a:xfrm>
            <a:off x="460950" y="827850"/>
            <a:ext cx="8222100" cy="348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For more information on concussion protocol and treatment, please go to the Athletic Training page on the FHS website.</a:t>
            </a:r>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394075" y="328375"/>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ENVIRONMENTAL CONDITIONS</a:t>
            </a:r>
            <a:endParaRPr/>
          </a:p>
        </p:txBody>
      </p:sp>
      <p:sp>
        <p:nvSpPr>
          <p:cNvPr id="116" name="Google Shape;116;p20"/>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rPr>
              <a:t>Heat Related Illness:</a:t>
            </a:r>
            <a:endParaRPr b="1">
              <a:solidFill>
                <a:srgbClr val="000000"/>
              </a:solidFill>
            </a:endParaRPr>
          </a:p>
          <a:p>
            <a:pPr marL="457200" lvl="0" indent="-317500" algn="l" rtl="0">
              <a:spcBef>
                <a:spcPts val="1600"/>
              </a:spcBef>
              <a:spcAft>
                <a:spcPts val="0"/>
              </a:spcAft>
              <a:buClr>
                <a:srgbClr val="000000"/>
              </a:buClr>
              <a:buSzPts val="1400"/>
              <a:buChar char="●"/>
            </a:pPr>
            <a:r>
              <a:rPr lang="en" b="1">
                <a:solidFill>
                  <a:srgbClr val="000000"/>
                </a:solidFill>
              </a:rPr>
              <a:t>Heat Cramps</a:t>
            </a:r>
            <a:endParaRPr b="1">
              <a:solidFill>
                <a:srgbClr val="000000"/>
              </a:solidFill>
            </a:endParaRPr>
          </a:p>
          <a:p>
            <a:pPr marL="914400" lvl="1" indent="-304800" algn="l" rtl="0">
              <a:spcBef>
                <a:spcPts val="0"/>
              </a:spcBef>
              <a:spcAft>
                <a:spcPts val="0"/>
              </a:spcAft>
              <a:buClr>
                <a:srgbClr val="000000"/>
              </a:buClr>
              <a:buSzPts val="1200"/>
              <a:buChar char="○"/>
            </a:pPr>
            <a:r>
              <a:rPr lang="en" b="1">
                <a:solidFill>
                  <a:srgbClr val="000000"/>
                </a:solidFill>
              </a:rPr>
              <a:t>Minor Concern -- need to drink fluids</a:t>
            </a:r>
            <a:endParaRPr b="1">
              <a:solidFill>
                <a:srgbClr val="000000"/>
              </a:solidFill>
            </a:endParaRPr>
          </a:p>
          <a:p>
            <a:pPr marL="457200" lvl="0" indent="-317500" algn="l" rtl="0">
              <a:spcBef>
                <a:spcPts val="0"/>
              </a:spcBef>
              <a:spcAft>
                <a:spcPts val="0"/>
              </a:spcAft>
              <a:buClr>
                <a:srgbClr val="000000"/>
              </a:buClr>
              <a:buSzPts val="1400"/>
              <a:buChar char="●"/>
            </a:pPr>
            <a:r>
              <a:rPr lang="en" b="1">
                <a:solidFill>
                  <a:srgbClr val="000000"/>
                </a:solidFill>
              </a:rPr>
              <a:t>Heat Exhaustion</a:t>
            </a:r>
            <a:endParaRPr b="1">
              <a:solidFill>
                <a:srgbClr val="000000"/>
              </a:solidFill>
            </a:endParaRPr>
          </a:p>
          <a:p>
            <a:pPr marL="914400" lvl="1" indent="-304800" algn="l" rtl="0">
              <a:spcBef>
                <a:spcPts val="0"/>
              </a:spcBef>
              <a:spcAft>
                <a:spcPts val="0"/>
              </a:spcAft>
              <a:buClr>
                <a:srgbClr val="000000"/>
              </a:buClr>
              <a:buSzPts val="1200"/>
              <a:buChar char="○"/>
            </a:pPr>
            <a:r>
              <a:rPr lang="en" b="1">
                <a:solidFill>
                  <a:srgbClr val="000000"/>
                </a:solidFill>
              </a:rPr>
              <a:t>Moderate Concern -- Athletic Trainer</a:t>
            </a:r>
            <a:endParaRPr b="1">
              <a:solidFill>
                <a:srgbClr val="000000"/>
              </a:solidFill>
            </a:endParaRPr>
          </a:p>
          <a:p>
            <a:pPr marL="457200" lvl="0" indent="-317500" algn="l" rtl="0">
              <a:spcBef>
                <a:spcPts val="0"/>
              </a:spcBef>
              <a:spcAft>
                <a:spcPts val="0"/>
              </a:spcAft>
              <a:buClr>
                <a:srgbClr val="000000"/>
              </a:buClr>
              <a:buSzPts val="1400"/>
              <a:buChar char="●"/>
            </a:pPr>
            <a:r>
              <a:rPr lang="en" b="1">
                <a:solidFill>
                  <a:srgbClr val="000000"/>
                </a:solidFill>
              </a:rPr>
              <a:t>Heat Stroke</a:t>
            </a:r>
            <a:endParaRPr b="1">
              <a:solidFill>
                <a:srgbClr val="000000"/>
              </a:solidFill>
            </a:endParaRPr>
          </a:p>
          <a:p>
            <a:pPr marL="914400" lvl="1" indent="-304800" algn="l" rtl="0">
              <a:spcBef>
                <a:spcPts val="0"/>
              </a:spcBef>
              <a:spcAft>
                <a:spcPts val="0"/>
              </a:spcAft>
              <a:buClr>
                <a:srgbClr val="000000"/>
              </a:buClr>
              <a:buSzPts val="1200"/>
              <a:buChar char="○"/>
            </a:pPr>
            <a:r>
              <a:rPr lang="en" b="1">
                <a:solidFill>
                  <a:srgbClr val="000000"/>
                </a:solidFill>
              </a:rPr>
              <a:t>911</a:t>
            </a:r>
            <a:endParaRPr b="1">
              <a:solidFill>
                <a:srgbClr val="000000"/>
              </a:solidFill>
            </a:endParaRPr>
          </a:p>
          <a:p>
            <a:pPr marL="457200" lvl="0" indent="-317500" algn="l" rtl="0">
              <a:spcBef>
                <a:spcPts val="0"/>
              </a:spcBef>
              <a:spcAft>
                <a:spcPts val="0"/>
              </a:spcAft>
              <a:buClr>
                <a:srgbClr val="000000"/>
              </a:buClr>
              <a:buSzPts val="1400"/>
              <a:buChar char="●"/>
            </a:pPr>
            <a:r>
              <a:rPr lang="en" b="1">
                <a:solidFill>
                  <a:srgbClr val="000000"/>
                </a:solidFill>
              </a:rPr>
              <a:t>Heat Acclimatization</a:t>
            </a:r>
            <a:endParaRPr b="1">
              <a:solidFill>
                <a:srgbClr val="000000"/>
              </a:solidFill>
            </a:endParaRPr>
          </a:p>
          <a:p>
            <a:pPr marL="914400" lvl="1" indent="-304800" algn="l" rtl="0">
              <a:spcBef>
                <a:spcPts val="0"/>
              </a:spcBef>
              <a:spcAft>
                <a:spcPts val="0"/>
              </a:spcAft>
              <a:buClr>
                <a:srgbClr val="000000"/>
              </a:buClr>
              <a:buSzPts val="1200"/>
              <a:buChar char="○"/>
            </a:pPr>
            <a:r>
              <a:rPr lang="en" b="1">
                <a:solidFill>
                  <a:srgbClr val="000000"/>
                </a:solidFill>
              </a:rPr>
              <a:t>Progression</a:t>
            </a:r>
            <a:endParaRPr b="1">
              <a:solidFill>
                <a:srgbClr val="000000"/>
              </a:solidFill>
            </a:endParaRPr>
          </a:p>
          <a:p>
            <a:pPr marL="457200" lvl="0" indent="0" algn="l" rtl="0">
              <a:spcBef>
                <a:spcPts val="1600"/>
              </a:spcBef>
              <a:spcAft>
                <a:spcPts val="1600"/>
              </a:spcAft>
              <a:buNone/>
            </a:pPr>
            <a:endParaRPr b="1"/>
          </a:p>
        </p:txBody>
      </p:sp>
      <p:sp>
        <p:nvSpPr>
          <p:cNvPr id="117" name="Google Shape;117;p20"/>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rPr>
              <a:t>Cold Related Illness:</a:t>
            </a:r>
            <a:endParaRPr b="1">
              <a:solidFill>
                <a:srgbClr val="000000"/>
              </a:solidFill>
            </a:endParaRPr>
          </a:p>
          <a:p>
            <a:pPr marL="457200" lvl="0" indent="-317500" algn="l" rtl="0">
              <a:spcBef>
                <a:spcPts val="1600"/>
              </a:spcBef>
              <a:spcAft>
                <a:spcPts val="0"/>
              </a:spcAft>
              <a:buClr>
                <a:srgbClr val="000000"/>
              </a:buClr>
              <a:buSzPts val="1400"/>
              <a:buChar char="●"/>
            </a:pPr>
            <a:r>
              <a:rPr lang="en" b="1">
                <a:solidFill>
                  <a:srgbClr val="000000"/>
                </a:solidFill>
              </a:rPr>
              <a:t>Frostnip</a:t>
            </a:r>
            <a:endParaRPr b="1">
              <a:solidFill>
                <a:srgbClr val="000000"/>
              </a:solidFill>
            </a:endParaRPr>
          </a:p>
          <a:p>
            <a:pPr marL="914400" lvl="1" indent="-304800" algn="l" rtl="0">
              <a:spcBef>
                <a:spcPts val="0"/>
              </a:spcBef>
              <a:spcAft>
                <a:spcPts val="0"/>
              </a:spcAft>
              <a:buClr>
                <a:srgbClr val="000000"/>
              </a:buClr>
              <a:buSzPts val="1200"/>
              <a:buChar char="○"/>
            </a:pPr>
            <a:r>
              <a:rPr lang="en" b="1">
                <a:solidFill>
                  <a:srgbClr val="000000"/>
                </a:solidFill>
              </a:rPr>
              <a:t>Most Common, easy to resolve</a:t>
            </a:r>
            <a:endParaRPr b="1">
              <a:solidFill>
                <a:srgbClr val="000000"/>
              </a:solidFill>
            </a:endParaRPr>
          </a:p>
          <a:p>
            <a:pPr marL="457200" lvl="0" indent="-317500" algn="l" rtl="0">
              <a:spcBef>
                <a:spcPts val="0"/>
              </a:spcBef>
              <a:spcAft>
                <a:spcPts val="0"/>
              </a:spcAft>
              <a:buClr>
                <a:srgbClr val="000000"/>
              </a:buClr>
              <a:buSzPts val="1400"/>
              <a:buChar char="●"/>
            </a:pPr>
            <a:r>
              <a:rPr lang="en" b="1">
                <a:solidFill>
                  <a:srgbClr val="000000"/>
                </a:solidFill>
              </a:rPr>
              <a:t>Frostbite</a:t>
            </a:r>
            <a:endParaRPr b="1">
              <a:solidFill>
                <a:srgbClr val="000000"/>
              </a:solidFill>
            </a:endParaRPr>
          </a:p>
          <a:p>
            <a:pPr marL="914400" lvl="1" indent="-304800" algn="l" rtl="0">
              <a:spcBef>
                <a:spcPts val="0"/>
              </a:spcBef>
              <a:spcAft>
                <a:spcPts val="0"/>
              </a:spcAft>
              <a:buClr>
                <a:srgbClr val="000000"/>
              </a:buClr>
              <a:buSzPts val="1200"/>
              <a:buChar char="○"/>
            </a:pPr>
            <a:r>
              <a:rPr lang="en" b="1">
                <a:solidFill>
                  <a:srgbClr val="000000"/>
                </a:solidFill>
              </a:rPr>
              <a:t>Possible Hospital visit if not treated</a:t>
            </a:r>
            <a:endParaRPr b="1">
              <a:solidFill>
                <a:srgbClr val="000000"/>
              </a:solidFill>
            </a:endParaRPr>
          </a:p>
          <a:p>
            <a:pPr marL="457200" lvl="0" indent="-317500" algn="l" rtl="0">
              <a:spcBef>
                <a:spcPts val="0"/>
              </a:spcBef>
              <a:spcAft>
                <a:spcPts val="0"/>
              </a:spcAft>
              <a:buClr>
                <a:srgbClr val="000000"/>
              </a:buClr>
              <a:buSzPts val="1400"/>
              <a:buChar char="●"/>
            </a:pPr>
            <a:r>
              <a:rPr lang="en" b="1">
                <a:solidFill>
                  <a:srgbClr val="000000"/>
                </a:solidFill>
              </a:rPr>
              <a:t>Hypothermia</a:t>
            </a:r>
            <a:endParaRPr b="1">
              <a:solidFill>
                <a:srgbClr val="000000"/>
              </a:solidFill>
            </a:endParaRPr>
          </a:p>
          <a:p>
            <a:pPr marL="914400" lvl="1" indent="-304800" algn="l" rtl="0">
              <a:spcBef>
                <a:spcPts val="0"/>
              </a:spcBef>
              <a:spcAft>
                <a:spcPts val="0"/>
              </a:spcAft>
              <a:buClr>
                <a:srgbClr val="000000"/>
              </a:buClr>
              <a:buSzPts val="1200"/>
              <a:buChar char="○"/>
            </a:pPr>
            <a:r>
              <a:rPr lang="en" b="1">
                <a:solidFill>
                  <a:srgbClr val="000000"/>
                </a:solidFill>
              </a:rPr>
              <a:t>911</a:t>
            </a:r>
            <a:endParaRPr b="1">
              <a:solidFill>
                <a:srgbClr val="000000"/>
              </a:solidFill>
            </a:endParaRPr>
          </a:p>
          <a:p>
            <a:pPr marL="457200" lvl="0" indent="0" algn="l" rtl="0">
              <a:spcBef>
                <a:spcPts val="1600"/>
              </a:spcBef>
              <a:spcAft>
                <a:spcPts val="1600"/>
              </a:spcAft>
              <a:buNone/>
            </a:pPr>
            <a:endParaRPr b="1"/>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394075" y="328375"/>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OPIOID EDUCATION</a:t>
            </a:r>
            <a:endParaRPr/>
          </a:p>
        </p:txBody>
      </p:sp>
      <p:sp>
        <p:nvSpPr>
          <p:cNvPr id="123" name="Google Shape;123;p21"/>
          <p:cNvSpPr txBox="1">
            <a:spLocks noGrp="1"/>
          </p:cNvSpPr>
          <p:nvPr>
            <p:ph type="body" idx="1"/>
          </p:nvPr>
        </p:nvSpPr>
        <p:spPr>
          <a:xfrm>
            <a:off x="471900" y="1919075"/>
            <a:ext cx="3999900" cy="289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000000"/>
                </a:solidFill>
              </a:rPr>
              <a:t>Opioid Use is a serious issue that we believe requires all of us to act together.  The State of Arizona along with the Arizona Interscholastic Association requires education be presented to our students each year.  </a:t>
            </a:r>
            <a:r>
              <a:rPr lang="en-US" b="1" dirty="0">
                <a:solidFill>
                  <a:srgbClr val="000000"/>
                </a:solidFill>
              </a:rPr>
              <a:t>The </a:t>
            </a:r>
            <a:r>
              <a:rPr lang="en" b="1" dirty="0">
                <a:solidFill>
                  <a:srgbClr val="000000"/>
                </a:solidFill>
              </a:rPr>
              <a:t>AIA put forth a new course through the AIA Academy entitled Opioid Education.  All students must complete this prior to being eligible for participation.  This like Brainbook </a:t>
            </a:r>
            <a:r>
              <a:rPr lang="en-US" b="1" dirty="0">
                <a:solidFill>
                  <a:srgbClr val="000000"/>
                </a:solidFill>
              </a:rPr>
              <a:t>will be </a:t>
            </a:r>
            <a:r>
              <a:rPr lang="en" b="1" dirty="0">
                <a:solidFill>
                  <a:srgbClr val="000000"/>
                </a:solidFill>
              </a:rPr>
              <a:t>once in a student’s high school career.</a:t>
            </a:r>
            <a:endParaRPr b="1" dirty="0">
              <a:solidFill>
                <a:srgbClr val="000000"/>
              </a:solidFill>
            </a:endParaRPr>
          </a:p>
          <a:p>
            <a:pPr marL="457200" lvl="0" indent="0" algn="l" rtl="0">
              <a:spcBef>
                <a:spcPts val="1600"/>
              </a:spcBef>
              <a:spcAft>
                <a:spcPts val="1600"/>
              </a:spcAft>
              <a:buNone/>
            </a:pPr>
            <a:endParaRPr b="1" dirty="0"/>
          </a:p>
        </p:txBody>
      </p:sp>
      <p:sp>
        <p:nvSpPr>
          <p:cNvPr id="124" name="Google Shape;124;p21"/>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b="1">
                <a:solidFill>
                  <a:srgbClr val="000000"/>
                </a:solidFill>
              </a:rPr>
              <a:t>A good reminder:</a:t>
            </a:r>
            <a:endParaRPr b="1">
              <a:solidFill>
                <a:srgbClr val="000000"/>
              </a:solidFill>
            </a:endParaRPr>
          </a:p>
          <a:p>
            <a:pPr marL="457200" lvl="0" indent="0" algn="l" rtl="0">
              <a:spcBef>
                <a:spcPts val="1600"/>
              </a:spcBef>
              <a:spcAft>
                <a:spcPts val="1600"/>
              </a:spcAft>
              <a:buNone/>
            </a:pPr>
            <a:r>
              <a:rPr lang="en" b="1">
                <a:solidFill>
                  <a:srgbClr val="000000"/>
                </a:solidFill>
              </a:rPr>
              <a:t>If you as a parent or teammate are concerned about a friend or teammate who may be using/abusing opioids; do not be afraid to reach out to a coach, a teacher, a counselor, an Athletic Trainer, or the Athletic Director to share your concerns. </a:t>
            </a:r>
            <a:endParaRPr b="1">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471900" y="342525"/>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CLEARANCE PROCESS</a:t>
            </a:r>
            <a:endParaRPr/>
          </a:p>
        </p:txBody>
      </p:sp>
      <p:sp>
        <p:nvSpPr>
          <p:cNvPr id="130" name="Google Shape;130;p22"/>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lnSpc>
                <a:spcPct val="90000"/>
              </a:lnSpc>
              <a:spcBef>
                <a:spcPts val="1200"/>
              </a:spcBef>
              <a:spcAft>
                <a:spcPts val="0"/>
              </a:spcAft>
              <a:buNone/>
            </a:pPr>
            <a:r>
              <a:rPr lang="en" sz="2800" dirty="0">
                <a:solidFill>
                  <a:srgbClr val="000000"/>
                </a:solidFill>
                <a:latin typeface="Arial"/>
                <a:ea typeface="Arial"/>
                <a:cs typeface="Arial"/>
                <a:sym typeface="Arial"/>
              </a:rPr>
              <a:t>Students will need to complete the following:</a:t>
            </a:r>
            <a:endParaRPr sz="2800" dirty="0">
              <a:solidFill>
                <a:srgbClr val="000000"/>
              </a:solidFill>
              <a:latin typeface="Arial"/>
              <a:ea typeface="Arial"/>
              <a:cs typeface="Arial"/>
              <a:sym typeface="Arial"/>
            </a:endParaRPr>
          </a:p>
          <a:p>
            <a:pPr marL="457200" lvl="0" indent="-342900" algn="l" rtl="0">
              <a:lnSpc>
                <a:spcPct val="90000"/>
              </a:lnSpc>
              <a:spcBef>
                <a:spcPts val="1200"/>
              </a:spcBef>
              <a:spcAft>
                <a:spcPts val="0"/>
              </a:spcAft>
              <a:buClr>
                <a:srgbClr val="000000"/>
              </a:buClr>
              <a:buSzPts val="1800"/>
              <a:buFont typeface="Arial"/>
              <a:buChar char="●"/>
            </a:pPr>
            <a:r>
              <a:rPr lang="en" dirty="0">
                <a:solidFill>
                  <a:srgbClr val="000000"/>
                </a:solidFill>
                <a:latin typeface="Arial"/>
                <a:ea typeface="Arial"/>
                <a:cs typeface="Arial"/>
                <a:sym typeface="Arial"/>
              </a:rPr>
              <a:t>Physical Examination ~ Dated on or after March 1, 202</a:t>
            </a:r>
            <a:r>
              <a:rPr lang="en-US" dirty="0">
                <a:solidFill>
                  <a:srgbClr val="000000"/>
                </a:solidFill>
                <a:latin typeface="Arial"/>
                <a:ea typeface="Arial"/>
                <a:cs typeface="Arial"/>
                <a:sym typeface="Arial"/>
              </a:rPr>
              <a:t>2</a:t>
            </a:r>
            <a:endParaRPr dirty="0">
              <a:solidFill>
                <a:srgbClr val="000000"/>
              </a:solidFill>
              <a:latin typeface="Arial"/>
              <a:ea typeface="Arial"/>
              <a:cs typeface="Arial"/>
              <a:sym typeface="Arial"/>
            </a:endParaRPr>
          </a:p>
          <a:p>
            <a:pPr marL="457200" lvl="0" indent="-342900" algn="l" rtl="0">
              <a:lnSpc>
                <a:spcPct val="90000"/>
              </a:lnSpc>
              <a:spcBef>
                <a:spcPts val="0"/>
              </a:spcBef>
              <a:spcAft>
                <a:spcPts val="0"/>
              </a:spcAft>
              <a:buClr>
                <a:srgbClr val="000000"/>
              </a:buClr>
              <a:buSzPts val="1800"/>
              <a:buFont typeface="Arial"/>
              <a:buChar char="●"/>
            </a:pPr>
            <a:r>
              <a:rPr lang="en" dirty="0">
                <a:solidFill>
                  <a:srgbClr val="000000"/>
                </a:solidFill>
                <a:latin typeface="Arial"/>
                <a:ea typeface="Arial"/>
                <a:cs typeface="Arial"/>
                <a:sym typeface="Arial"/>
              </a:rPr>
              <a:t>Physical Evaluation ~ Signed by the physician</a:t>
            </a:r>
            <a:endParaRPr dirty="0">
              <a:solidFill>
                <a:srgbClr val="000000"/>
              </a:solidFill>
              <a:latin typeface="Arial"/>
              <a:ea typeface="Arial"/>
              <a:cs typeface="Arial"/>
              <a:sym typeface="Arial"/>
            </a:endParaRPr>
          </a:p>
          <a:p>
            <a:pPr marL="457200" lvl="0" indent="-342900" algn="l" rtl="0">
              <a:lnSpc>
                <a:spcPct val="90000"/>
              </a:lnSpc>
              <a:spcBef>
                <a:spcPts val="0"/>
              </a:spcBef>
              <a:spcAft>
                <a:spcPts val="0"/>
              </a:spcAft>
              <a:buClr>
                <a:srgbClr val="000000"/>
              </a:buClr>
              <a:buSzPts val="1800"/>
              <a:buFont typeface="Arial"/>
              <a:buChar char="●"/>
            </a:pPr>
            <a:r>
              <a:rPr lang="en" dirty="0">
                <a:solidFill>
                  <a:srgbClr val="000000"/>
                </a:solidFill>
                <a:latin typeface="Arial"/>
                <a:ea typeface="Arial"/>
                <a:cs typeface="Arial"/>
                <a:sym typeface="Arial"/>
              </a:rPr>
              <a:t>Brainbook ~ Education done once in a student’s high school career</a:t>
            </a:r>
            <a:endParaRPr dirty="0">
              <a:solidFill>
                <a:srgbClr val="000000"/>
              </a:solidFill>
              <a:latin typeface="Arial"/>
              <a:ea typeface="Arial"/>
              <a:cs typeface="Arial"/>
              <a:sym typeface="Arial"/>
            </a:endParaRPr>
          </a:p>
          <a:p>
            <a:pPr lvl="0">
              <a:lnSpc>
                <a:spcPct val="90000"/>
              </a:lnSpc>
              <a:buClr>
                <a:srgbClr val="000000"/>
              </a:buClr>
              <a:buFont typeface="Arial"/>
              <a:buChar char="●"/>
            </a:pPr>
            <a:r>
              <a:rPr lang="en" dirty="0">
                <a:solidFill>
                  <a:srgbClr val="000000"/>
                </a:solidFill>
                <a:latin typeface="Arial"/>
                <a:ea typeface="Arial"/>
                <a:cs typeface="Arial"/>
                <a:sym typeface="Arial"/>
              </a:rPr>
              <a:t>Opioid Education Course ~ Education done once in a student’s high school career</a:t>
            </a:r>
            <a:endParaRPr b="1" i="1" dirty="0">
              <a:solidFill>
                <a:srgbClr val="000000"/>
              </a:solidFill>
              <a:latin typeface="Arial"/>
              <a:ea typeface="Arial"/>
              <a:cs typeface="Arial"/>
              <a:sym typeface="Arial"/>
            </a:endParaRPr>
          </a:p>
          <a:p>
            <a:pPr marL="457200" lvl="0" indent="-342900" algn="l" rtl="0">
              <a:lnSpc>
                <a:spcPct val="90000"/>
              </a:lnSpc>
              <a:spcBef>
                <a:spcPts val="0"/>
              </a:spcBef>
              <a:spcAft>
                <a:spcPts val="0"/>
              </a:spcAft>
              <a:buClr>
                <a:srgbClr val="000000"/>
              </a:buClr>
              <a:buSzPts val="1800"/>
              <a:buFont typeface="Arial"/>
              <a:buChar char="●"/>
            </a:pPr>
            <a:r>
              <a:rPr lang="en" dirty="0">
                <a:solidFill>
                  <a:srgbClr val="000000"/>
                </a:solidFill>
                <a:latin typeface="Arial"/>
                <a:ea typeface="Arial"/>
                <a:cs typeface="Arial"/>
                <a:sym typeface="Arial"/>
              </a:rPr>
              <a:t>Online Registration through </a:t>
            </a:r>
            <a:r>
              <a:rPr lang="en-US" dirty="0">
                <a:solidFill>
                  <a:srgbClr val="000000"/>
                </a:solidFill>
                <a:latin typeface="Arial"/>
                <a:ea typeface="Arial"/>
                <a:cs typeface="Arial"/>
                <a:sym typeface="Arial"/>
              </a:rPr>
              <a:t>FinalForms</a:t>
            </a:r>
            <a:r>
              <a:rPr lang="en" dirty="0">
                <a:solidFill>
                  <a:srgbClr val="000000"/>
                </a:solidFill>
                <a:latin typeface="Arial"/>
                <a:ea typeface="Arial"/>
                <a:cs typeface="Arial"/>
                <a:sym typeface="Arial"/>
              </a:rPr>
              <a:t> ~ Filled out by parents</a:t>
            </a:r>
            <a:endParaRPr dirty="0">
              <a:solidFill>
                <a:srgbClr val="000000"/>
              </a:solidFill>
              <a:latin typeface="Arial"/>
              <a:ea typeface="Arial"/>
              <a:cs typeface="Arial"/>
              <a:sym typeface="Arial"/>
            </a:endParaRPr>
          </a:p>
          <a:p>
            <a:pPr marL="0" lvl="0" indent="0" algn="l" rtl="0">
              <a:spcBef>
                <a:spcPts val="0"/>
              </a:spcBef>
              <a:spcAft>
                <a:spcPts val="1600"/>
              </a:spcAft>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875</TotalTime>
  <Words>1355</Words>
  <Application>Microsoft Office PowerPoint</Application>
  <PresentationFormat>On-screen Show (16:9)</PresentationFormat>
  <Paragraphs>184</Paragraphs>
  <Slides>33</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Roboto</vt:lpstr>
      <vt:lpstr>Material</vt:lpstr>
      <vt:lpstr>2022 Fall Sports Meeting </vt:lpstr>
      <vt:lpstr>PowerPoint Presentation</vt:lpstr>
      <vt:lpstr>Jeannine Brandel, Athletic Director</vt:lpstr>
      <vt:lpstr>Donte’ Delia, Athletic Trainer</vt:lpstr>
      <vt:lpstr>ATHLETIC TRAINER CONCUSSION PROTOCOL</vt:lpstr>
      <vt:lpstr>For more information on concussion protocol and treatment, please go to the Athletic Training page on the FHS website.</vt:lpstr>
      <vt:lpstr>ENVIRONMENTAL CONDITIONS</vt:lpstr>
      <vt:lpstr>OPIOID EDUCATION</vt:lpstr>
      <vt:lpstr>CLEARANCE PROCESS</vt:lpstr>
      <vt:lpstr>REGISTRATION PROCESS:  Parents fill out/sign on FinalForms  Students sign on FinalForms  Physical  AIA Courses  Make sure you use a password you can  remember so you can go back in to review  or update.</vt:lpstr>
      <vt:lpstr>FinalForms ~ https://flagstaff-az.finalforms.com/</vt:lpstr>
      <vt:lpstr>Registration ~ FinalForms</vt:lpstr>
      <vt:lpstr>Registration ~ FinalForms</vt:lpstr>
      <vt:lpstr>Registration ~ FinalForms</vt:lpstr>
      <vt:lpstr>Registration ~ FinalForms</vt:lpstr>
      <vt:lpstr>Registration ~ FinalForms</vt:lpstr>
      <vt:lpstr>Registration ~ FinalForms</vt:lpstr>
      <vt:lpstr>Registration ~ FinalForms</vt:lpstr>
      <vt:lpstr>Registration ~ FinalForms</vt:lpstr>
      <vt:lpstr>ATHLETIC PASSES</vt:lpstr>
      <vt:lpstr>SCHEDULES</vt:lpstr>
      <vt:lpstr>AIA PARTICIPATION FEE</vt:lpstr>
      <vt:lpstr>Schedules </vt:lpstr>
      <vt:lpstr>Ticketing through GoFan ~ https://gofan.co/search</vt:lpstr>
      <vt:lpstr>GoFan</vt:lpstr>
      <vt:lpstr>GoFan</vt:lpstr>
      <vt:lpstr>EXPECTATIONS</vt:lpstr>
      <vt:lpstr>EXPECTATIONS</vt:lpstr>
      <vt:lpstr>COMMUNICATION</vt:lpstr>
      <vt:lpstr>COVID IMPACT ON SPORTS</vt:lpstr>
      <vt:lpstr>COVID-19 INFORMATON</vt:lpstr>
      <vt:lpstr>Return to Play Form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Fall Sports Meeting</dc:title>
  <dc:creator>Jeannine Brandel</dc:creator>
  <cp:lastModifiedBy>Jeannine Brandel</cp:lastModifiedBy>
  <cp:revision>31</cp:revision>
  <dcterms:modified xsi:type="dcterms:W3CDTF">2022-08-04T02:01:28Z</dcterms:modified>
</cp:coreProperties>
</file>